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6" r:id="rId2"/>
    <p:sldId id="268" r:id="rId3"/>
    <p:sldId id="257" r:id="rId4"/>
    <p:sldId id="258" r:id="rId5"/>
    <p:sldId id="259" r:id="rId6"/>
    <p:sldId id="271" r:id="rId7"/>
    <p:sldId id="260" r:id="rId8"/>
    <p:sldId id="270" r:id="rId9"/>
    <p:sldId id="261" r:id="rId10"/>
    <p:sldId id="262" r:id="rId11"/>
    <p:sldId id="263" r:id="rId12"/>
    <p:sldId id="264" r:id="rId13"/>
    <p:sldId id="272" r:id="rId14"/>
    <p:sldId id="265" r:id="rId15"/>
    <p:sldId id="266" r:id="rId16"/>
    <p:sldId id="267" r:id="rId17"/>
    <p:sldId id="269"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erry Ruff" initials="JR" lastIdx="2" clrIdx="0"/>
  <p:cmAuthor id="2" name="Brian Singer-Towns" initials="BS" lastIdx="1" clrIdx="1">
    <p:extLst>
      <p:ext uri="{19B8F6BF-5375-455C-9EA6-DF929625EA0E}">
        <p15:presenceInfo xmlns:p15="http://schemas.microsoft.com/office/powerpoint/2012/main" userId="S::btowns@smp.org::7259c008-5664-4d8b-97e4-93a4b61f415a" providerId="AD"/>
      </p:ext>
    </p:extLst>
  </p:cmAuthor>
  <p:cmAuthor id="3" name="Steven Ellair" initials="SE" lastIdx="5" clrIdx="2">
    <p:extLst>
      <p:ext uri="{19B8F6BF-5375-455C-9EA6-DF929625EA0E}">
        <p15:presenceInfo xmlns:p15="http://schemas.microsoft.com/office/powerpoint/2012/main" userId="S::sellair@smp.org::ad70234c-dccd-497b-bfbd-5adad4a1a918" providerId="AD"/>
      </p:ext>
    </p:extLst>
  </p:cmAuthor>
  <p:cmAuthor id="4" name="Brooke Saron" initials="BS" lastIdx="1" clrIdx="3">
    <p:extLst>
      <p:ext uri="{19B8F6BF-5375-455C-9EA6-DF929625EA0E}">
        <p15:presenceInfo xmlns:p15="http://schemas.microsoft.com/office/powerpoint/2012/main" userId="S::bsaron@smp.org::514a032d-1aac-4ed1-9878-3ed7bd3ee23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40" autoAdjust="0"/>
    <p:restoredTop sz="85918" autoAdjust="0"/>
  </p:normalViewPr>
  <p:slideViewPr>
    <p:cSldViewPr>
      <p:cViewPr varScale="1">
        <p:scale>
          <a:sx n="91" d="100"/>
          <a:sy n="91" d="100"/>
        </p:scale>
        <p:origin x="1404" y="78"/>
      </p:cViewPr>
      <p:guideLst>
        <p:guide orient="horz" pos="2160"/>
        <p:guide pos="2880"/>
      </p:guideLst>
    </p:cSldViewPr>
  </p:slideViewPr>
  <p:notesTextViewPr>
    <p:cViewPr>
      <p:scale>
        <a:sx n="100" d="100"/>
        <a:sy n="100" d="100"/>
      </p:scale>
      <p:origin x="0" y="0"/>
    </p:cViewPr>
  </p:notesTextViewPr>
  <p:notesViewPr>
    <p:cSldViewPr>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F9FBF35-D604-3247-8F14-DE363E84DD2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90BEA1E-A0E4-FD41-8A9E-D239540D603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39140DC-7307-6940-9821-3E5B4D608C07}" type="datetimeFigureOut">
              <a:rPr lang="en-US" smtClean="0"/>
              <a:t>12/2/2020</a:t>
            </a:fld>
            <a:endParaRPr lang="en-US"/>
          </a:p>
        </p:txBody>
      </p:sp>
      <p:sp>
        <p:nvSpPr>
          <p:cNvPr id="4" name="Footer Placeholder 3">
            <a:extLst>
              <a:ext uri="{FF2B5EF4-FFF2-40B4-BE49-F238E27FC236}">
                <a16:creationId xmlns:a16="http://schemas.microsoft.com/office/drawing/2014/main" id="{B84587AD-72B8-FF46-BD55-5DBD92BD240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04CC678F-4AEF-0F48-AD90-578991B1F17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BABF54C-42E7-B544-A99D-9691AF2E1856}" type="slidenum">
              <a:rPr lang="en-US" smtClean="0"/>
              <a:t>‹#›</a:t>
            </a:fld>
            <a:endParaRPr lang="en-US"/>
          </a:p>
        </p:txBody>
      </p:sp>
    </p:spTree>
    <p:extLst>
      <p:ext uri="{BB962C8B-B14F-4D97-AF65-F5344CB8AC3E}">
        <p14:creationId xmlns:p14="http://schemas.microsoft.com/office/powerpoint/2010/main" val="421020778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C728F2B-10A1-42D5-914E-F298A7E39417}" type="datetimeFigureOut">
              <a:rPr lang="en-US" smtClean="0"/>
              <a:pPr/>
              <a:t>12/2/2020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0DC229-7167-44B8-9A48-0708C090EF13}" type="slidenum">
              <a:rPr lang="en-US" smtClean="0"/>
              <a:pPr/>
              <a:t>‹#›</a:t>
            </a:fld>
            <a:endParaRPr lang="en-US"/>
          </a:p>
        </p:txBody>
      </p:sp>
    </p:spTree>
    <p:extLst>
      <p:ext uri="{BB962C8B-B14F-4D97-AF65-F5344CB8AC3E}">
        <p14:creationId xmlns:p14="http://schemas.microsoft.com/office/powerpoint/2010/main" val="5200579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a:t>
            </a:fld>
            <a:endParaRPr lang="en-US"/>
          </a:p>
        </p:txBody>
      </p:sp>
    </p:spTree>
    <p:extLst>
      <p:ext uri="{BB962C8B-B14F-4D97-AF65-F5344CB8AC3E}">
        <p14:creationId xmlns:p14="http://schemas.microsoft.com/office/powerpoint/2010/main" val="4280269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ImageegamI/iStock.com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Ask the students to evaluate this from the perspective of the object, intention, and circumstance. In this case, the intention is good, but the object is bad. Not only is it illegal, it is dangerous to life and property because it could cause an accident if an approaching driver decides to turn left while you are passing. Even circumstances like a long line of traffic cannot make it a good act (but they can lessen the seriousness). So, in this case, it is technically a sin (even though many people do it!).</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10</a:t>
            </a:fld>
            <a:endParaRPr lang="en-US"/>
          </a:p>
        </p:txBody>
      </p:sp>
    </p:spTree>
    <p:extLst>
      <p:ext uri="{BB962C8B-B14F-4D97-AF65-F5344CB8AC3E}">
        <p14:creationId xmlns:p14="http://schemas.microsoft.com/office/powerpoint/2010/main" val="25964929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TungCheung/Shutterstock.com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Ask the students to brainstorm moral situations in which the circumstances make the act less evil. You could also ask them to brainstorm situations in which the circumstances made an action even more morally good.</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11</a:t>
            </a:fld>
            <a:endParaRPr lang="en-US"/>
          </a:p>
        </p:txBody>
      </p:sp>
    </p:spTree>
    <p:extLst>
      <p:ext uri="{BB962C8B-B14F-4D97-AF65-F5344CB8AC3E}">
        <p14:creationId xmlns:p14="http://schemas.microsoft.com/office/powerpoint/2010/main" val="19578613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Oleg </a:t>
            </a:r>
            <a:r>
              <a:rPr lang="en-US" sz="1200" dirty="0" err="1">
                <a:solidFill>
                  <a:schemeClr val="bg1">
                    <a:lumMod val="65000"/>
                  </a:schemeClr>
                </a:solidFill>
              </a:rPr>
              <a:t>Golovnev</a:t>
            </a:r>
            <a:r>
              <a:rPr lang="en-US" sz="1200" dirty="0">
                <a:solidFill>
                  <a:schemeClr val="bg1">
                    <a:lumMod val="65000"/>
                  </a:schemeClr>
                </a:solidFill>
              </a:rPr>
              <a:t>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next slide will have the students discuss these two kinds of sin.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12</a:t>
            </a:fld>
            <a:endParaRPr lang="en-US"/>
          </a:p>
        </p:txBody>
      </p:sp>
    </p:spTree>
    <p:extLst>
      <p:ext uri="{BB962C8B-B14F-4D97-AF65-F5344CB8AC3E}">
        <p14:creationId xmlns:p14="http://schemas.microsoft.com/office/powerpoint/2010/main" val="3484436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these questions as a class, in pairs, or in small groups. Discussion of the third question should revolve around the ideas of stepping in to prevent something that is clearly harmful to another individual or to society or telling the truth rather than remaining silent even when it might result in a negative consequence for oneself.</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13</a:t>
            </a:fld>
            <a:endParaRPr lang="en-US"/>
          </a:p>
        </p:txBody>
      </p:sp>
    </p:spTree>
    <p:extLst>
      <p:ext uri="{BB962C8B-B14F-4D97-AF65-F5344CB8AC3E}">
        <p14:creationId xmlns:p14="http://schemas.microsoft.com/office/powerpoint/2010/main" val="1945029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oliveromg/Shutterstock.com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Emphasize the three conditions necessary for a mortal sin: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dirty="0">
                <a:solidFill>
                  <a:schemeClr val="bg1">
                    <a:lumMod val="65000"/>
                  </a:schemeClr>
                </a:solidFill>
              </a:rPr>
              <a:t>The act must be a serious (grave) evil.</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dirty="0">
                <a:solidFill>
                  <a:schemeClr val="bg1">
                    <a:lumMod val="65000"/>
                  </a:schemeClr>
                </a:solidFill>
              </a:rPr>
              <a:t>The person must have full knowledge of the evil of the act.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i="0" dirty="0">
                <a:solidFill>
                  <a:schemeClr val="bg1">
                    <a:lumMod val="65000"/>
                  </a:schemeClr>
                </a:solidFill>
              </a:rPr>
              <a:t>The person must give their full consent in committing the act; that is, there must be nothing limiting their freedom.</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200" i="0" dirty="0">
                <a:solidFill>
                  <a:schemeClr val="bg1">
                    <a:lumMod val="65000"/>
                  </a:schemeClr>
                </a:solidFill>
              </a:rPr>
              <a:t>Consider having the students brainstorm and discuss acts that could be considered mortal sins. However, caution that it is not for us to judge the sins of others, as we do not know their private thoughts and dispositions.</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sz="1200" i="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14</a:t>
            </a:fld>
            <a:endParaRPr lang="en-US"/>
          </a:p>
        </p:txBody>
      </p:sp>
    </p:spTree>
    <p:extLst>
      <p:ext uri="{BB962C8B-B14F-4D97-AF65-F5344CB8AC3E}">
        <p14:creationId xmlns:p14="http://schemas.microsoft.com/office/powerpoint/2010/main" val="2545368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Stephen Rees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seven deadly sins are popular in entertainment media. There is even an anime series named for them. You might ask the students where they’ve seen the seven deadly sins used in the media. Are these uses true to their moral meaning? You may also wish to use the Art Study on page 87 of the student book. Have the students identify how each of the seven deadly sins is portrayed in the art piece.</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15</a:t>
            </a:fld>
            <a:endParaRPr lang="en-US"/>
          </a:p>
        </p:txBody>
      </p:sp>
    </p:spTree>
    <p:extLst>
      <p:ext uri="{BB962C8B-B14F-4D97-AF65-F5344CB8AC3E}">
        <p14:creationId xmlns:p14="http://schemas.microsoft.com/office/powerpoint/2010/main" val="11663206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Morphart</a:t>
            </a:r>
            <a:r>
              <a:rPr lang="en-US" sz="1200" dirty="0">
                <a:solidFill>
                  <a:schemeClr val="bg1">
                    <a:lumMod val="65000"/>
                  </a:schemeClr>
                </a:solidFill>
              </a:rPr>
              <a:t> Creation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Invite the students to name social injustices they see in our society today. Ask them what the laws (or lack of laws) are that allow these injustices to continue. What are the attitudes that make them acceptable? You will probably find that many of the students will have a keen sense of social sin.</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16</a:t>
            </a:fld>
            <a:endParaRPr lang="en-US"/>
          </a:p>
        </p:txBody>
      </p:sp>
    </p:spTree>
    <p:extLst>
      <p:ext uri="{BB962C8B-B14F-4D97-AF65-F5344CB8AC3E}">
        <p14:creationId xmlns:p14="http://schemas.microsoft.com/office/powerpoint/2010/main" val="9840294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Romolo</a:t>
            </a:r>
            <a:r>
              <a:rPr lang="en-US" sz="1200" dirty="0">
                <a:solidFill>
                  <a:schemeClr val="bg1">
                    <a:lumMod val="65000"/>
                  </a:schemeClr>
                </a:solidFill>
              </a:rPr>
              <a:t> Tavani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Tell the students that they will take a closer look at social sin and the Church’s teaching on social justice later in the course.</a:t>
            </a:r>
            <a:endParaRPr lang="en-US" dirty="0"/>
          </a:p>
        </p:txBody>
      </p:sp>
      <p:sp>
        <p:nvSpPr>
          <p:cNvPr id="4" name="Slide Number Placeholder 3"/>
          <p:cNvSpPr>
            <a:spLocks noGrp="1"/>
          </p:cNvSpPr>
          <p:nvPr>
            <p:ph type="sldNum" sz="quarter" idx="5"/>
          </p:nvPr>
        </p:nvSpPr>
        <p:spPr/>
        <p:txBody>
          <a:bodyPr/>
          <a:lstStyle/>
          <a:p>
            <a:fld id="{720DC229-7167-44B8-9A48-0708C090EF13}" type="slidenum">
              <a:rPr lang="en-US" smtClean="0"/>
              <a:pPr/>
              <a:t>17</a:t>
            </a:fld>
            <a:endParaRPr lang="en-US"/>
          </a:p>
        </p:txBody>
      </p:sp>
    </p:spTree>
    <p:extLst>
      <p:ext uri="{BB962C8B-B14F-4D97-AF65-F5344CB8AC3E}">
        <p14:creationId xmlns:p14="http://schemas.microsoft.com/office/powerpoint/2010/main" val="24200865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chandra_31/unsplash.com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is a good opportunity to initially assess the students’ understanding of sin. You could have a general class discussion or perhaps have the students work in pairs to develop a definition of </a:t>
            </a:r>
            <a:r>
              <a:rPr lang="en-US" sz="1200" i="1" dirty="0">
                <a:solidFill>
                  <a:schemeClr val="bg1">
                    <a:lumMod val="65000"/>
                  </a:schemeClr>
                </a:solidFill>
              </a:rPr>
              <a:t>sin.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2</a:t>
            </a:fld>
            <a:endParaRPr lang="en-US"/>
          </a:p>
        </p:txBody>
      </p:sp>
    </p:spTree>
    <p:extLst>
      <p:ext uri="{BB962C8B-B14F-4D97-AF65-F5344CB8AC3E}">
        <p14:creationId xmlns:p14="http://schemas.microsoft.com/office/powerpoint/2010/main" val="2356326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untitled/Shutterstock.com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The first definition comes from the beginning of the chapter. The second is from the </a:t>
            </a:r>
            <a:r>
              <a:rPr lang="en-US" sz="1200" i="1" dirty="0">
                <a:solidFill>
                  <a:schemeClr val="bg1">
                    <a:lumMod val="65000"/>
                  </a:schemeClr>
                </a:solidFill>
              </a:rPr>
              <a:t>Catechism </a:t>
            </a:r>
            <a:r>
              <a:rPr lang="en-US" sz="1200" i="0" dirty="0">
                <a:solidFill>
                  <a:schemeClr val="bg1">
                    <a:lumMod val="65000"/>
                  </a:schemeClr>
                </a:solidFill>
              </a:rPr>
              <a:t>and is used later in the chapter.  Invite the students to pick out key words or phrases in these definitions and explain why they are important. Some key words and phrases could be </a:t>
            </a:r>
            <a:r>
              <a:rPr lang="en-US" sz="1200" i="1" dirty="0">
                <a:solidFill>
                  <a:schemeClr val="bg1">
                    <a:lumMod val="65000"/>
                  </a:schemeClr>
                </a:solidFill>
              </a:rPr>
              <a:t>deliberate, contrary, God’s will, fault, reason, truth, right conscience, omission, </a:t>
            </a:r>
            <a:r>
              <a:rPr lang="en-US" sz="1200" i="0" dirty="0">
                <a:solidFill>
                  <a:schemeClr val="bg1">
                    <a:lumMod val="65000"/>
                  </a:schemeClr>
                </a:solidFill>
              </a:rPr>
              <a:t>and</a:t>
            </a:r>
            <a:r>
              <a:rPr lang="en-US" sz="1200" i="1" dirty="0">
                <a:solidFill>
                  <a:schemeClr val="bg1">
                    <a:lumMod val="65000"/>
                  </a:schemeClr>
                </a:solidFill>
              </a:rPr>
              <a:t> Eternal Law of God.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3</a:t>
            </a:fld>
            <a:endParaRPr lang="en-US"/>
          </a:p>
        </p:txBody>
      </p:sp>
    </p:spTree>
    <p:extLst>
      <p:ext uri="{BB962C8B-B14F-4D97-AF65-F5344CB8AC3E}">
        <p14:creationId xmlns:p14="http://schemas.microsoft.com/office/powerpoint/2010/main" val="23563269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jorisvo/Shutterstock.com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Ask the students to name Old Testament stories in which individuals or groups sin against God. Which of these might better fit the idea of rebellion? </a:t>
            </a:r>
            <a:r>
              <a:rPr lang="en-US" sz="1200" i="1" dirty="0">
                <a:solidFill>
                  <a:schemeClr val="bg1">
                    <a:lumMod val="65000"/>
                  </a:schemeClr>
                </a:solidFill>
              </a:rPr>
              <a:t>(Adam and Eve and the golden calf could be examples.)</a:t>
            </a:r>
            <a:r>
              <a:rPr lang="en-US" sz="1200" i="0" dirty="0">
                <a:solidFill>
                  <a:schemeClr val="bg1">
                    <a:lumMod val="65000"/>
                  </a:schemeClr>
                </a:solidFill>
              </a:rPr>
              <a:t> Which of these might better fit the idea of missing the mark? </a:t>
            </a:r>
            <a:r>
              <a:rPr lang="en-US" sz="1200" i="1" dirty="0">
                <a:solidFill>
                  <a:schemeClr val="bg1">
                    <a:lumMod val="65000"/>
                  </a:schemeClr>
                </a:solidFill>
              </a:rPr>
              <a:t>(Samson’s sins and David’s sins could be examples.)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4</a:t>
            </a:fld>
            <a:endParaRPr lang="en-US"/>
          </a:p>
        </p:txBody>
      </p:sp>
    </p:spTree>
    <p:extLst>
      <p:ext uri="{BB962C8B-B14F-4D97-AF65-F5344CB8AC3E}">
        <p14:creationId xmlns:p14="http://schemas.microsoft.com/office/powerpoint/2010/main" val="3968270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Hriana/Shutterstock.com</a:t>
            </a:r>
          </a:p>
        </p:txBody>
      </p:sp>
      <p:sp>
        <p:nvSpPr>
          <p:cNvPr id="4" name="Slide Number Placeholder 3"/>
          <p:cNvSpPr>
            <a:spLocks noGrp="1"/>
          </p:cNvSpPr>
          <p:nvPr>
            <p:ph type="sldNum" sz="quarter" idx="10"/>
          </p:nvPr>
        </p:nvSpPr>
        <p:spPr/>
        <p:txBody>
          <a:bodyPr/>
          <a:lstStyle/>
          <a:p>
            <a:fld id="{720DC229-7167-44B8-9A48-0708C090EF13}" type="slidenum">
              <a:rPr lang="en-US" smtClean="0"/>
              <a:pPr/>
              <a:t>5</a:t>
            </a:fld>
            <a:endParaRPr lang="en-US"/>
          </a:p>
        </p:txBody>
      </p:sp>
    </p:spTree>
    <p:extLst>
      <p:ext uri="{BB962C8B-B14F-4D97-AF65-F5344CB8AC3E}">
        <p14:creationId xmlns:p14="http://schemas.microsoft.com/office/powerpoint/2010/main" val="17944512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Have the students discuss this question as a class, in pairs, or in small groups. </a:t>
            </a:r>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6</a:t>
            </a:fld>
            <a:endParaRPr lang="en-US"/>
          </a:p>
        </p:txBody>
      </p:sp>
    </p:spTree>
    <p:extLst>
      <p:ext uri="{BB962C8B-B14F-4D97-AF65-F5344CB8AC3E}">
        <p14:creationId xmlns:p14="http://schemas.microsoft.com/office/powerpoint/2010/main" val="40791580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GoodIdeas/Shutterstock.com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This would be a good time to point out the difference in modern thinking and the thinking of people living in Old Testament times. For the Hebrews, everything that happened in life, good and bad, was attributed to divine action. In contrast, people today see the good and bad things that happen as the consequences of our freely made choices. So what ancient people might see as God’s punishment, today we would call a natural consequence of a bad choice or action, which is much more in line with Jesus’ teaching. In other words, God does not directly cause or want bad things to happen to us!</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7</a:t>
            </a:fld>
            <a:endParaRPr lang="en-US"/>
          </a:p>
        </p:txBody>
      </p:sp>
    </p:spTree>
    <p:extLst>
      <p:ext uri="{BB962C8B-B14F-4D97-AF65-F5344CB8AC3E}">
        <p14:creationId xmlns:p14="http://schemas.microsoft.com/office/powerpoint/2010/main" val="1150487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Kletr/Shutterstock.com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chemeClr val="bg1">
                    <a:lumMod val="65000"/>
                  </a:schemeClr>
                </a:solidFill>
              </a:rPr>
              <a:t>Notes: </a:t>
            </a:r>
            <a:r>
              <a:rPr lang="en-US" sz="1200" i="0" dirty="0">
                <a:solidFill>
                  <a:schemeClr val="bg1">
                    <a:lumMod val="65000"/>
                  </a:schemeClr>
                </a:solidFill>
              </a:rPr>
              <a:t>Consider having the students read and reflect on two key passages from Paul’s Letter to the Romans that discuss sin and judgement. Romans 2:1</a:t>
            </a:r>
            <a:r>
              <a:rPr lang="en-US" sz="1200" kern="1200" dirty="0">
                <a:solidFill>
                  <a:schemeClr val="tx1"/>
                </a:solidFill>
                <a:effectLst/>
                <a:latin typeface="+mn-lt"/>
                <a:ea typeface="+mn-ea"/>
                <a:cs typeface="+mn-cs"/>
              </a:rPr>
              <a:t>–</a:t>
            </a:r>
            <a:r>
              <a:rPr lang="en-US" sz="1200" i="0" dirty="0">
                <a:solidFill>
                  <a:schemeClr val="bg1">
                    <a:lumMod val="65000"/>
                  </a:schemeClr>
                </a:solidFill>
              </a:rPr>
              <a:t>11 talks about the consequences of sin and God’s impartiality. Romans 3:21</a:t>
            </a:r>
            <a:r>
              <a:rPr lang="en-US" sz="1200" kern="1200" dirty="0">
                <a:solidFill>
                  <a:schemeClr val="tx1"/>
                </a:solidFill>
                <a:effectLst/>
                <a:latin typeface="+mn-lt"/>
                <a:ea typeface="+mn-ea"/>
                <a:cs typeface="+mn-cs"/>
              </a:rPr>
              <a:t>–</a:t>
            </a:r>
            <a:r>
              <a:rPr lang="en-US" sz="1200" i="0" dirty="0">
                <a:solidFill>
                  <a:schemeClr val="bg1">
                    <a:lumMod val="65000"/>
                  </a:schemeClr>
                </a:solidFill>
              </a:rPr>
              <a:t>31 talks about how we receive God’s forgiveness and justification through our faith in Jesus Christ, despite our sin.</a:t>
            </a: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8</a:t>
            </a:fld>
            <a:endParaRPr lang="en-US"/>
          </a:p>
        </p:txBody>
      </p:sp>
    </p:spTree>
    <p:extLst>
      <p:ext uri="{BB962C8B-B14F-4D97-AF65-F5344CB8AC3E}">
        <p14:creationId xmlns:p14="http://schemas.microsoft.com/office/powerpoint/2010/main" val="19621341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lumMod val="65000"/>
                  </a:schemeClr>
                </a:solidFill>
              </a:rPr>
              <a:t>© </a:t>
            </a:r>
            <a:r>
              <a:rPr lang="en-US" sz="1200" dirty="0" err="1">
                <a:solidFill>
                  <a:schemeClr val="bg1">
                    <a:lumMod val="65000"/>
                  </a:schemeClr>
                </a:solidFill>
              </a:rPr>
              <a:t>Yury</a:t>
            </a:r>
            <a:r>
              <a:rPr lang="en-US" sz="1200" dirty="0">
                <a:solidFill>
                  <a:schemeClr val="bg1">
                    <a:lumMod val="65000"/>
                  </a:schemeClr>
                </a:solidFill>
              </a:rPr>
              <a:t> Zap / Shutterstock.com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lumMod val="65000"/>
                </a:schemeClr>
              </a:solidFill>
            </a:endParaRPr>
          </a:p>
          <a:p>
            <a:endParaRPr lang="en-US" dirty="0"/>
          </a:p>
        </p:txBody>
      </p:sp>
      <p:sp>
        <p:nvSpPr>
          <p:cNvPr id="4" name="Slide Number Placeholder 3"/>
          <p:cNvSpPr>
            <a:spLocks noGrp="1"/>
          </p:cNvSpPr>
          <p:nvPr>
            <p:ph type="sldNum" sz="quarter" idx="10"/>
          </p:nvPr>
        </p:nvSpPr>
        <p:spPr/>
        <p:txBody>
          <a:bodyPr/>
          <a:lstStyle/>
          <a:p>
            <a:fld id="{720DC229-7167-44B8-9A48-0708C090EF13}" type="slidenum">
              <a:rPr lang="en-US" smtClean="0"/>
              <a:pPr/>
              <a:t>9</a:t>
            </a:fld>
            <a:endParaRPr lang="en-US"/>
          </a:p>
        </p:txBody>
      </p:sp>
    </p:spTree>
    <p:extLst>
      <p:ext uri="{BB962C8B-B14F-4D97-AF65-F5344CB8AC3E}">
        <p14:creationId xmlns:p14="http://schemas.microsoft.com/office/powerpoint/2010/main" val="31244540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normAutofit/>
          </a:bodyPr>
          <a:lstStyle>
            <a:lvl1pPr algn="ctr">
              <a:defRPr sz="4400" b="1">
                <a:solidFill>
                  <a:schemeClr val="tx1"/>
                </a:solidFill>
                <a:effectLst>
                  <a:outerShdw blurRad="50800" dist="50800" dir="5400000" algn="ctr" rotWithShape="0">
                    <a:schemeClr val="bg1">
                      <a:lumMod val="85000"/>
                    </a:schemeClr>
                  </a:outerShdw>
                </a:effectLst>
                <a:latin typeface="Arial" pitchFamily="34" charset="0"/>
                <a:cs typeface="Arial" pitchFamily="34" charset="0"/>
              </a:defRPr>
            </a:lvl1pPr>
          </a:lstStyle>
          <a:p>
            <a:r>
              <a:rPr lang="en-US" dirty="0"/>
              <a:t>Click to edit Master title style</a:t>
            </a:r>
          </a:p>
        </p:txBody>
      </p:sp>
      <p:sp>
        <p:nvSpPr>
          <p:cNvPr id="9" name="Text Placeholder 8"/>
          <p:cNvSpPr>
            <a:spLocks noGrp="1"/>
          </p:cNvSpPr>
          <p:nvPr>
            <p:ph type="body" sz="quarter" idx="10" hasCustomPrompt="1"/>
          </p:nvPr>
        </p:nvSpPr>
        <p:spPr>
          <a:xfrm>
            <a:off x="7543800" y="6019800"/>
            <a:ext cx="1676400" cy="304800"/>
          </a:xfrm>
        </p:spPr>
        <p:txBody>
          <a:bodyPr lIns="0" anchor="ctr" anchorCtr="0">
            <a:normAutofit/>
          </a:bodyPr>
          <a:lstStyle>
            <a:lvl1pPr algn="l">
              <a:buNone/>
              <a:defRPr sz="800">
                <a:solidFill>
                  <a:schemeClr val="bg1">
                    <a:lumMod val="50000"/>
                  </a:schemeClr>
                </a:solidFill>
              </a:defRPr>
            </a:lvl1pPr>
          </a:lstStyle>
          <a:p>
            <a:pPr lvl="0"/>
            <a:r>
              <a:rPr lang="en-US" dirty="0"/>
              <a:t>Document # TX000000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1752600"/>
            <a:ext cx="6477000" cy="4373563"/>
          </a:xfrm>
        </p:spPr>
        <p:txBody>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4400" y="1143000"/>
            <a:ext cx="8229600" cy="914400"/>
          </a:xfrm>
        </p:spPr>
        <p:txBody>
          <a:bodyPr>
            <a:normAutofit/>
          </a:bodyPr>
          <a:lstStyle>
            <a:lvl1pPr algn="l">
              <a:defRPr sz="2800" b="1" baseline="0">
                <a:latin typeface="Arial" pitchFamily="34" charset="0"/>
                <a:cs typeface="Arial" pitchFamily="34" charset="0"/>
              </a:defRPr>
            </a:lvl1pPr>
          </a:lstStyle>
          <a:p>
            <a:r>
              <a:rPr lang="en-US" dirty="0"/>
              <a:t>Click to edit Master title style</a:t>
            </a:r>
            <a:br>
              <a:rPr lang="en-US" dirty="0"/>
            </a:br>
            <a:r>
              <a:rPr lang="en-US" dirty="0"/>
              <a:t>2 line title</a:t>
            </a:r>
          </a:p>
        </p:txBody>
      </p:sp>
      <p:sp>
        <p:nvSpPr>
          <p:cNvPr id="3" name="Content Placeholder 2"/>
          <p:cNvSpPr>
            <a:spLocks noGrp="1"/>
          </p:cNvSpPr>
          <p:nvPr>
            <p:ph idx="1"/>
          </p:nvPr>
        </p:nvSpPr>
        <p:spPr>
          <a:xfrm>
            <a:off x="1371600" y="2209800"/>
            <a:ext cx="64770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2 lines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3" name="Content Placeholder 2"/>
          <p:cNvSpPr>
            <a:spLocks noGrp="1"/>
          </p:cNvSpPr>
          <p:nvPr>
            <p:ph idx="1"/>
          </p:nvPr>
        </p:nvSpPr>
        <p:spPr>
          <a:xfrm>
            <a:off x="1371600" y="2209800"/>
            <a:ext cx="6400800" cy="3916363"/>
          </a:xfrm>
        </p:spPr>
        <p:txBody>
          <a:bodyPr>
            <a:normAutofit/>
          </a:bodyPr>
          <a:lstStyle>
            <a:lvl1pPr>
              <a:defRPr sz="2400">
                <a:latin typeface="Arial" pitchFamily="34" charset="0"/>
                <a:cs typeface="Arial" pitchFamily="34" charset="0"/>
              </a:defRPr>
            </a:lvl1pPr>
            <a:lvl2pPr>
              <a:defRPr sz="2400">
                <a:latin typeface="Arial" pitchFamily="34" charset="0"/>
                <a:cs typeface="Arial" pitchFamily="34" charset="0"/>
              </a:defRPr>
            </a:lvl2pPr>
            <a:lvl3pPr>
              <a:defRPr sz="2400">
                <a:latin typeface="Arial" pitchFamily="34" charset="0"/>
                <a:cs typeface="Arial" pitchFamily="34" charset="0"/>
              </a:defRPr>
            </a:lvl3pPr>
            <a:lvl4pPr>
              <a:defRPr sz="1400">
                <a:latin typeface="Arial" pitchFamily="34" charset="0"/>
                <a:cs typeface="Arial" pitchFamily="34" charset="0"/>
              </a:defRPr>
            </a:lvl4pPr>
            <a:lvl5pPr>
              <a:defRPr sz="1200">
                <a:latin typeface="Arial" pitchFamily="34" charset="0"/>
                <a:cs typeface="Arial" pitchFamily="34" charset="0"/>
              </a:defRPr>
            </a:lvl5pPr>
          </a:lstStyle>
          <a:p>
            <a:pPr lvl="0"/>
            <a:r>
              <a:rPr lang="en-US"/>
              <a:t>Click to edit Master text styles</a:t>
            </a:r>
          </a:p>
          <a:p>
            <a:pPr lvl="1"/>
            <a:r>
              <a:rPr lang="en-US"/>
              <a:t>Second level</a:t>
            </a:r>
          </a:p>
          <a:p>
            <a:pPr lvl="2"/>
            <a:r>
              <a:rPr lang="en-US"/>
              <a:t>Third level</a:t>
            </a:r>
          </a:p>
        </p:txBody>
      </p:sp>
      <p:sp>
        <p:nvSpPr>
          <p:cNvPr id="9" name="Text Placeholder 8"/>
          <p:cNvSpPr>
            <a:spLocks noGrp="1"/>
          </p:cNvSpPr>
          <p:nvPr>
            <p:ph type="body" sz="quarter" idx="12" hasCustomPrompt="1"/>
          </p:nvPr>
        </p:nvSpPr>
        <p:spPr>
          <a:xfrm>
            <a:off x="1676400" y="1600200"/>
            <a:ext cx="6477000" cy="533400"/>
          </a:xfrm>
        </p:spPr>
        <p:txBody>
          <a:bodyPr>
            <a:normAutofit/>
          </a:bodyPr>
          <a:lstStyle>
            <a:lvl1pPr>
              <a:buNone/>
              <a:defRPr sz="2800" b="1">
                <a:solidFill>
                  <a:schemeClr val="tx2">
                    <a:lumMod val="60000"/>
                    <a:lumOff val="40000"/>
                  </a:schemeClr>
                </a:solidFill>
              </a:defRPr>
            </a:lvl1pPr>
          </a:lstStyle>
          <a:p>
            <a:pPr lvl="0"/>
            <a:r>
              <a:rPr lang="en-US" dirty="0"/>
              <a:t>Click to edit 2nd line emphasis title</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body text">
    <p:spTree>
      <p:nvGrpSpPr>
        <p:cNvPr id="1" name=""/>
        <p:cNvGrpSpPr/>
        <p:nvPr/>
      </p:nvGrpSpPr>
      <p:grpSpPr>
        <a:xfrm>
          <a:off x="0" y="0"/>
          <a:ext cx="0" cy="0"/>
          <a:chOff x="0" y="0"/>
          <a:chExt cx="0" cy="0"/>
        </a:xfrm>
      </p:grpSpPr>
      <p:sp>
        <p:nvSpPr>
          <p:cNvPr id="10" name="Text Placeholder 9"/>
          <p:cNvSpPr>
            <a:spLocks noGrp="1"/>
          </p:cNvSpPr>
          <p:nvPr>
            <p:ph type="body" sz="quarter" idx="12"/>
          </p:nvPr>
        </p:nvSpPr>
        <p:spPr>
          <a:xfrm>
            <a:off x="914400" y="1143000"/>
            <a:ext cx="7696200" cy="609600"/>
          </a:xfrm>
        </p:spPr>
        <p:txBody>
          <a:bodyPr/>
          <a:lstStyle>
            <a:lvl1pPr>
              <a:buNone/>
              <a:defRPr sz="2800" b="1"/>
            </a:lvl1pPr>
          </a:lstStyle>
          <a:p>
            <a:pPr lvl="0"/>
            <a:r>
              <a:rPr lang="en-US"/>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 column/narrow column">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4648200" y="1828800"/>
            <a:ext cx="4038600" cy="4297363"/>
          </a:xfrm>
        </p:spPr>
        <p:txBody>
          <a:bodyPr>
            <a:normAutofit/>
          </a:bodyPr>
          <a:lstStyle>
            <a:lvl1pPr>
              <a:defRPr sz="2400"/>
            </a:lvl1pPr>
            <a:lvl2pPr>
              <a:defRPr sz="2400"/>
            </a:lvl2pPr>
            <a:lvl3pPr>
              <a:defRPr sz="24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11" name="Text Placeholder 10"/>
          <p:cNvSpPr>
            <a:spLocks noGrp="1"/>
          </p:cNvSpPr>
          <p:nvPr>
            <p:ph type="body" sz="quarter" idx="12"/>
          </p:nvPr>
        </p:nvSpPr>
        <p:spPr>
          <a:xfrm>
            <a:off x="914400" y="1143000"/>
            <a:ext cx="7315200" cy="609600"/>
          </a:xfrm>
        </p:spPr>
        <p:txBody>
          <a:bodyPr>
            <a:normAutofit/>
          </a:bodyPr>
          <a:lstStyle>
            <a:lvl1pPr>
              <a:buNone/>
              <a:defRPr sz="2800" b="1"/>
            </a:lvl1pPr>
          </a:lstStyle>
          <a:p>
            <a:pPr lvl="0"/>
            <a:r>
              <a:rPr lang="en-US"/>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6" name="Title 1"/>
          <p:cNvSpPr>
            <a:spLocks noGrp="1"/>
          </p:cNvSpPr>
          <p:nvPr>
            <p:ph type="title"/>
          </p:nvPr>
        </p:nvSpPr>
        <p:spPr>
          <a:xfrm>
            <a:off x="914400" y="1143000"/>
            <a:ext cx="8229600" cy="533400"/>
          </a:xfrm>
        </p:spPr>
        <p:txBody>
          <a:bodyPr>
            <a:normAutofit/>
          </a:bodyPr>
          <a:lstStyle>
            <a:lvl1pPr algn="l">
              <a:defRPr sz="2800" b="1">
                <a:latin typeface="Arial" pitchFamily="34" charset="0"/>
                <a:cs typeface="Arial" pitchFamily="34" charset="0"/>
              </a:defRPr>
            </a:lvl1pPr>
          </a:lstStyle>
          <a:p>
            <a:r>
              <a:rPr lang="en-US"/>
              <a:t>Click to edit Master title style</a:t>
            </a:r>
            <a:endParaRPr lang="en-US" dirty="0"/>
          </a:p>
        </p:txBody>
      </p:sp>
      <p:sp>
        <p:nvSpPr>
          <p:cNvPr id="11" name="Text Placeholder 10"/>
          <p:cNvSpPr>
            <a:spLocks noGrp="1"/>
          </p:cNvSpPr>
          <p:nvPr>
            <p:ph type="body" sz="quarter" idx="12"/>
          </p:nvPr>
        </p:nvSpPr>
        <p:spPr>
          <a:xfrm>
            <a:off x="914400" y="2514600"/>
            <a:ext cx="7315200" cy="1524000"/>
          </a:xfrm>
        </p:spPr>
        <p:txBody>
          <a:bodyPr/>
          <a:lstStyle>
            <a:lvl1pPr algn="ctr">
              <a:buNone/>
              <a:defRPr sz="2800">
                <a:solidFill>
                  <a:schemeClr val="accent5">
                    <a:lumMod val="75000"/>
                  </a:schemeClr>
                </a:solidFill>
              </a:defRPr>
            </a:lvl1pPr>
            <a:lvl2pPr algn="ctr">
              <a:defRPr sz="2400" i="1"/>
            </a:lvl2pPr>
          </a:lstStyle>
          <a:p>
            <a:pPr lvl="0"/>
            <a:r>
              <a:rPr lang="en-US"/>
              <a:t>Click to edit Master text styles</a:t>
            </a:r>
          </a:p>
          <a:p>
            <a:pPr lvl="1"/>
            <a:r>
              <a:rPr lang="en-US"/>
              <a:t>Second level</a:t>
            </a:r>
          </a:p>
        </p:txBody>
      </p:sp>
      <p:sp>
        <p:nvSpPr>
          <p:cNvPr id="13" name="Text Placeholder 12"/>
          <p:cNvSpPr>
            <a:spLocks noGrp="1"/>
          </p:cNvSpPr>
          <p:nvPr>
            <p:ph type="body" sz="quarter" idx="13"/>
          </p:nvPr>
        </p:nvSpPr>
        <p:spPr>
          <a:xfrm>
            <a:off x="2590800" y="4267200"/>
            <a:ext cx="5029200" cy="1447800"/>
          </a:xfrm>
        </p:spPr>
        <p:txBody>
          <a:bodyPr>
            <a:normAutofit/>
          </a:bodyPr>
          <a:lstStyle>
            <a:lvl1pPr marL="457200" indent="-457200">
              <a:buAutoNum type="arabicPeriod"/>
              <a:defRPr sz="2400"/>
            </a:lvl1pPr>
            <a:lvl2pPr>
              <a:defRPr sz="2400"/>
            </a:lvl2pPr>
          </a:lstStyle>
          <a:p>
            <a:pPr lvl="0"/>
            <a:r>
              <a:rPr lang="en-US"/>
              <a:t>Click to edit Master text styles</a:t>
            </a:r>
          </a:p>
          <a:p>
            <a:pPr lvl="1"/>
            <a:r>
              <a:rPr lang="en-US"/>
              <a:t>Second level</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jp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838200"/>
            <a:ext cx="7772400" cy="57943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73" r:id="rId3"/>
    <p:sldLayoutId id="2147483672" r:id="rId4"/>
    <p:sldLayoutId id="2147483651" r:id="rId5"/>
    <p:sldLayoutId id="2147483674" r:id="rId6"/>
    <p:sldLayoutId id="2147483652" r:id="rId7"/>
    <p:sldLayoutId id="2147483655" r:id="rId8"/>
  </p:sldLayoutIdLst>
  <p:txStyles>
    <p:title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0" y="1981200"/>
            <a:ext cx="9144000" cy="1470025"/>
          </a:xfrm>
        </p:spPr>
        <p:txBody>
          <a:bodyPr/>
          <a:lstStyle/>
          <a:p>
            <a:r>
              <a:rPr lang="en-US" dirty="0"/>
              <a:t>Sin and </a:t>
            </a:r>
            <a:br>
              <a:rPr lang="en-US" dirty="0"/>
            </a:br>
            <a:r>
              <a:rPr lang="en-US" dirty="0"/>
              <a:t>Its Consequences</a:t>
            </a:r>
          </a:p>
        </p:txBody>
      </p:sp>
      <p:sp>
        <p:nvSpPr>
          <p:cNvPr id="3" name="Subtitle 2"/>
          <p:cNvSpPr txBox="1">
            <a:spLocks/>
          </p:cNvSpPr>
          <p:nvPr/>
        </p:nvSpPr>
        <p:spPr>
          <a:xfrm>
            <a:off x="0" y="3657600"/>
            <a:ext cx="9144000" cy="990600"/>
          </a:xfrm>
          <a:prstGeom prst="rect">
            <a:avLst/>
          </a:prstGeom>
        </p:spPr>
        <p:txBody>
          <a:bodyPr/>
          <a:lstStyle>
            <a:lvl1pPr marL="342900" indent="-3429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i="1" dirty="0"/>
              <a:t>Morality and God’s Love</a:t>
            </a:r>
          </a:p>
          <a:p>
            <a:pPr marL="0" indent="0" algn="ctr">
              <a:buNone/>
            </a:pPr>
            <a:r>
              <a:rPr lang="en-US" dirty="0"/>
              <a:t>Unit 1, Chapter 3</a:t>
            </a:r>
          </a:p>
        </p:txBody>
      </p:sp>
      <p:sp>
        <p:nvSpPr>
          <p:cNvPr id="5" name="Text Placeholder 3"/>
          <p:cNvSpPr>
            <a:spLocks noGrp="1"/>
          </p:cNvSpPr>
          <p:nvPr/>
        </p:nvSpPr>
        <p:spPr>
          <a:xfrm>
            <a:off x="0" y="5562600"/>
            <a:ext cx="9144000" cy="123111"/>
          </a:xfrm>
          <a:prstGeom prst="rect">
            <a:avLst/>
          </a:prstGeom>
        </p:spPr>
        <p:txBody>
          <a:bodyPr vert="horz" wrap="square" lIns="0" tIns="0" rIns="0" bIns="0" rtlCol="0" anchor="ctr" anchorCtr="0">
            <a:spAutoFit/>
          </a:bodyPr>
          <a:lstStyle>
            <a:lvl1pPr marL="342900" indent="-342900" algn="l" defTabSz="914400" rtl="0" eaLnBrk="1" latinLnBrk="0" hangingPunct="1">
              <a:spcBef>
                <a:spcPct val="20000"/>
              </a:spcBef>
              <a:buFont typeface="Arial" pitchFamily="34" charset="0"/>
              <a:buNone/>
              <a:defRPr sz="800" kern="1200">
                <a:solidFill>
                  <a:schemeClr val="bg1">
                    <a:lumMod val="50000"/>
                  </a:schemeClr>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1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16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14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12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en-US"/>
              <a:t>Document #: </a:t>
            </a:r>
            <a:r>
              <a:rPr lang="en-US" dirty="0"/>
              <a:t>TX006744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533400"/>
          </a:xfrm>
        </p:spPr>
        <p:txBody>
          <a:bodyPr/>
          <a:lstStyle/>
          <a:p>
            <a:pPr algn="ctr"/>
            <a:r>
              <a:rPr lang="en-US" dirty="0"/>
              <a:t>Discuss: Is It a Sin?</a:t>
            </a:r>
          </a:p>
        </p:txBody>
      </p:sp>
      <p:sp>
        <p:nvSpPr>
          <p:cNvPr id="3" name="Content Placeholder 2"/>
          <p:cNvSpPr>
            <a:spLocks noGrp="1"/>
          </p:cNvSpPr>
          <p:nvPr>
            <p:ph idx="1"/>
          </p:nvPr>
        </p:nvSpPr>
        <p:spPr>
          <a:xfrm>
            <a:off x="4267200" y="1450428"/>
            <a:ext cx="4419600" cy="5026572"/>
          </a:xfrm>
        </p:spPr>
        <p:txBody>
          <a:bodyPr>
            <a:noAutofit/>
          </a:bodyPr>
          <a:lstStyle/>
          <a:p>
            <a:pPr marL="0" indent="0">
              <a:lnSpc>
                <a:spcPct val="114000"/>
              </a:lnSpc>
              <a:buNone/>
            </a:pPr>
            <a:r>
              <a:rPr lang="en-US" sz="2200" dirty="0"/>
              <a:t>Consider this situation:</a:t>
            </a:r>
          </a:p>
          <a:p>
            <a:pPr marL="0" indent="0">
              <a:lnSpc>
                <a:spcPct val="114000"/>
              </a:lnSpc>
              <a:buNone/>
            </a:pPr>
            <a:r>
              <a:rPr lang="en-US" sz="2200" dirty="0"/>
              <a:t>You are driving on a two-lane road when the person in front of you slows down for a left-hand turn. There is a long line of cars coming from the other direction so they will be waiting awhile. You decide to pass on the right, which is illegal here, but you want to keep traffic moving since there is a long line of cars behind you. Does this meet the requirements for a sin?</a:t>
            </a:r>
          </a:p>
        </p:txBody>
      </p:sp>
      <p:pic>
        <p:nvPicPr>
          <p:cNvPr id="10" name="Picture 9" descr="A person driving a car&#10;&#10;Description automatically generated">
            <a:extLst>
              <a:ext uri="{FF2B5EF4-FFF2-40B4-BE49-F238E27FC236}">
                <a16:creationId xmlns:a16="http://schemas.microsoft.com/office/drawing/2014/main" id="{CF5A9F35-6157-E346-B8EF-26A2AF8DCF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752600"/>
            <a:ext cx="4114800" cy="27432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14400"/>
            <a:ext cx="8229600" cy="533400"/>
          </a:xfrm>
        </p:spPr>
        <p:txBody>
          <a:bodyPr/>
          <a:lstStyle/>
          <a:p>
            <a:r>
              <a:rPr lang="en-US" dirty="0"/>
              <a:t>What Can Change the Seriousness of a Sin?</a:t>
            </a:r>
          </a:p>
        </p:txBody>
      </p:sp>
      <p:sp>
        <p:nvSpPr>
          <p:cNvPr id="3" name="Content Placeholder 2"/>
          <p:cNvSpPr>
            <a:spLocks noGrp="1"/>
          </p:cNvSpPr>
          <p:nvPr>
            <p:ph idx="1"/>
          </p:nvPr>
        </p:nvSpPr>
        <p:spPr>
          <a:xfrm>
            <a:off x="1066800" y="1600200"/>
            <a:ext cx="7391400" cy="4800600"/>
          </a:xfrm>
        </p:spPr>
        <p:txBody>
          <a:bodyPr>
            <a:normAutofit lnSpcReduction="10000"/>
          </a:bodyPr>
          <a:lstStyle/>
          <a:p>
            <a:pPr marL="0" indent="0">
              <a:lnSpc>
                <a:spcPct val="114000"/>
              </a:lnSpc>
              <a:buNone/>
            </a:pPr>
            <a:r>
              <a:rPr lang="en-US" sz="2300" dirty="0"/>
              <a:t>The </a:t>
            </a:r>
            <a:r>
              <a:rPr lang="en-US" sz="2300" b="1" dirty="0"/>
              <a:t>circumstances</a:t>
            </a:r>
            <a:r>
              <a:rPr lang="en-US" sz="2300" dirty="0"/>
              <a:t> can increase or decrease</a:t>
            </a:r>
            <a:br>
              <a:rPr lang="en-US" sz="2300" dirty="0"/>
            </a:br>
            <a:r>
              <a:rPr lang="en-US" sz="2300" dirty="0"/>
              <a:t>the moral good or evil of the act.</a:t>
            </a:r>
          </a:p>
          <a:p>
            <a:pPr marL="228600" indent="-228600">
              <a:lnSpc>
                <a:spcPct val="114000"/>
              </a:lnSpc>
            </a:pPr>
            <a:r>
              <a:rPr lang="en-US" sz="2300" dirty="0"/>
              <a:t>Circumstances such as ignorance or fear</a:t>
            </a:r>
            <a:br>
              <a:rPr lang="en-US" sz="2300" dirty="0"/>
            </a:br>
            <a:r>
              <a:rPr lang="en-US" sz="2300" dirty="0"/>
              <a:t>can affect a person’s freedom, making the</a:t>
            </a:r>
            <a:br>
              <a:rPr lang="en-US" sz="2300" dirty="0"/>
            </a:br>
            <a:r>
              <a:rPr lang="en-US" sz="2300" dirty="0"/>
              <a:t>act less bad.</a:t>
            </a:r>
          </a:p>
          <a:p>
            <a:pPr marL="228600" indent="-228600">
              <a:lnSpc>
                <a:spcPct val="114000"/>
              </a:lnSpc>
            </a:pPr>
            <a:r>
              <a:rPr lang="en-US" sz="2300" dirty="0"/>
              <a:t>When a person heroically</a:t>
            </a:r>
            <a:br>
              <a:rPr lang="en-US" sz="2300" dirty="0"/>
            </a:br>
            <a:r>
              <a:rPr lang="en-US" sz="2300" dirty="0"/>
              <a:t>resists fear or hardship to</a:t>
            </a:r>
            <a:br>
              <a:rPr lang="en-US" sz="2300" dirty="0"/>
            </a:br>
            <a:r>
              <a:rPr lang="en-US" sz="2300" dirty="0"/>
              <a:t>do the right thing, the moral</a:t>
            </a:r>
            <a:br>
              <a:rPr lang="en-US" sz="2300" dirty="0"/>
            </a:br>
            <a:r>
              <a:rPr lang="en-US" sz="2300" dirty="0"/>
              <a:t>good is greater.</a:t>
            </a:r>
          </a:p>
          <a:p>
            <a:pPr marL="228600" indent="-228600">
              <a:lnSpc>
                <a:spcPct val="114000"/>
              </a:lnSpc>
            </a:pPr>
            <a:r>
              <a:rPr lang="en-US" sz="2300" dirty="0"/>
              <a:t>Some acts are so evil in</a:t>
            </a:r>
            <a:br>
              <a:rPr lang="en-US" sz="2300" dirty="0"/>
            </a:br>
            <a:r>
              <a:rPr lang="en-US" sz="2300" dirty="0"/>
              <a:t>themselves that they are</a:t>
            </a:r>
            <a:br>
              <a:rPr lang="en-US" sz="2300" dirty="0"/>
            </a:br>
            <a:r>
              <a:rPr lang="en-US" sz="2300" dirty="0"/>
              <a:t>always morally wrong.</a:t>
            </a:r>
          </a:p>
        </p:txBody>
      </p:sp>
      <p:pic>
        <p:nvPicPr>
          <p:cNvPr id="6" name="Picture 5" descr="Text&#10;&#10;Description automatically generated">
            <a:extLst>
              <a:ext uri="{FF2B5EF4-FFF2-40B4-BE49-F238E27FC236}">
                <a16:creationId xmlns:a16="http://schemas.microsoft.com/office/drawing/2014/main" id="{642D2EF2-0962-2D47-8D53-EE2DBF7FB7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1600" y="3708400"/>
            <a:ext cx="3962400" cy="26416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2"/>
          </p:nvPr>
        </p:nvSpPr>
        <p:spPr>
          <a:xfrm>
            <a:off x="4724400" y="2057400"/>
            <a:ext cx="4038600" cy="4297363"/>
          </a:xfrm>
        </p:spPr>
        <p:txBody>
          <a:bodyPr>
            <a:normAutofit/>
          </a:bodyPr>
          <a:lstStyle/>
          <a:p>
            <a:pPr marL="228600" indent="-228600">
              <a:lnSpc>
                <a:spcPct val="114000"/>
              </a:lnSpc>
            </a:pPr>
            <a:r>
              <a:rPr lang="en-US" dirty="0"/>
              <a:t>A </a:t>
            </a:r>
            <a:r>
              <a:rPr lang="en-US" b="1" dirty="0"/>
              <a:t>sin of commission </a:t>
            </a:r>
            <a:r>
              <a:rPr lang="en-US" dirty="0"/>
              <a:t>is a sin that is the direct result of a freely chosen thought, word, or deed.</a:t>
            </a:r>
          </a:p>
          <a:p>
            <a:pPr marL="228600" indent="-228600">
              <a:lnSpc>
                <a:spcPct val="114000"/>
              </a:lnSpc>
            </a:pPr>
            <a:r>
              <a:rPr lang="en-US" dirty="0"/>
              <a:t>A </a:t>
            </a:r>
            <a:r>
              <a:rPr lang="en-US" b="1" dirty="0"/>
              <a:t>sin of omission </a:t>
            </a:r>
            <a:r>
              <a:rPr lang="en-US" dirty="0"/>
              <a:t>is a</a:t>
            </a:r>
            <a:br>
              <a:rPr lang="en-US" dirty="0"/>
            </a:br>
            <a:r>
              <a:rPr lang="en-US" dirty="0"/>
              <a:t>sin that is the failure to</a:t>
            </a:r>
            <a:br>
              <a:rPr lang="en-US" dirty="0"/>
            </a:br>
            <a:r>
              <a:rPr lang="en-US" dirty="0"/>
              <a:t>do something required</a:t>
            </a:r>
            <a:br>
              <a:rPr lang="en-US" dirty="0"/>
            </a:br>
            <a:r>
              <a:rPr lang="en-US" dirty="0"/>
              <a:t>by God’s moral Law.</a:t>
            </a:r>
          </a:p>
        </p:txBody>
      </p:sp>
      <p:sp>
        <p:nvSpPr>
          <p:cNvPr id="2" name="Title 1"/>
          <p:cNvSpPr>
            <a:spLocks noGrp="1"/>
          </p:cNvSpPr>
          <p:nvPr>
            <p:ph type="body" sz="quarter" idx="12"/>
          </p:nvPr>
        </p:nvSpPr>
        <p:spPr>
          <a:xfrm>
            <a:off x="914400" y="1143000"/>
            <a:ext cx="7315200" cy="609600"/>
          </a:xfrm>
        </p:spPr>
        <p:txBody>
          <a:bodyPr>
            <a:normAutofit/>
          </a:bodyPr>
          <a:lstStyle/>
          <a:p>
            <a:pPr algn="ctr"/>
            <a:r>
              <a:rPr lang="en-US" dirty="0"/>
              <a:t>Types of Sin</a:t>
            </a:r>
          </a:p>
        </p:txBody>
      </p:sp>
      <p:pic>
        <p:nvPicPr>
          <p:cNvPr id="6" name="Picture 5" descr="Text, letter&#10;&#10;Description automatically generated">
            <a:extLst>
              <a:ext uri="{FF2B5EF4-FFF2-40B4-BE49-F238E27FC236}">
                <a16:creationId xmlns:a16="http://schemas.microsoft.com/office/drawing/2014/main" id="{A5B9AEAA-54D0-654C-ACA5-DCFF37F9C0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157983"/>
            <a:ext cx="4623582" cy="300532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1066800"/>
            <a:ext cx="8229600" cy="533400"/>
          </a:xfrm>
        </p:spPr>
        <p:txBody>
          <a:bodyPr>
            <a:normAutofit/>
          </a:bodyPr>
          <a:lstStyle/>
          <a:p>
            <a:r>
              <a:rPr lang="en-US" dirty="0"/>
              <a:t>Discuss: Commission versus Omission</a:t>
            </a:r>
          </a:p>
        </p:txBody>
      </p:sp>
      <p:sp>
        <p:nvSpPr>
          <p:cNvPr id="6" name="Content Placeholder 5"/>
          <p:cNvSpPr>
            <a:spLocks noGrp="1"/>
          </p:cNvSpPr>
          <p:nvPr>
            <p:ph idx="1"/>
          </p:nvPr>
        </p:nvSpPr>
        <p:spPr>
          <a:xfrm>
            <a:off x="3352800" y="1905000"/>
            <a:ext cx="5181600" cy="4419600"/>
          </a:xfrm>
        </p:spPr>
        <p:txBody>
          <a:bodyPr>
            <a:normAutofit/>
          </a:bodyPr>
          <a:lstStyle/>
          <a:p>
            <a:pPr marL="228600" indent="-228600">
              <a:lnSpc>
                <a:spcPct val="114000"/>
              </a:lnSpc>
            </a:pPr>
            <a:r>
              <a:rPr lang="en-US" dirty="0"/>
              <a:t>What are some common sins of omission that you see among your peers? in society?</a:t>
            </a:r>
          </a:p>
          <a:p>
            <a:pPr marL="228600" indent="-228600">
              <a:lnSpc>
                <a:spcPct val="114000"/>
              </a:lnSpc>
            </a:pPr>
            <a:r>
              <a:rPr lang="en-US" dirty="0"/>
              <a:t>Which do you find harder to identify, sins of commission or </a:t>
            </a:r>
            <a:br>
              <a:rPr lang="en-US" dirty="0"/>
            </a:br>
            <a:r>
              <a:rPr lang="en-US" dirty="0"/>
              <a:t>sins of omission?</a:t>
            </a:r>
          </a:p>
          <a:p>
            <a:pPr marL="228600" indent="-228600">
              <a:lnSpc>
                <a:spcPct val="114000"/>
              </a:lnSpc>
            </a:pPr>
            <a:r>
              <a:rPr lang="en-US" dirty="0"/>
              <a:t>What is the difference between “minding your own business” and being guilty of a sin of omission?</a:t>
            </a:r>
          </a:p>
        </p:txBody>
      </p:sp>
      <p:pic>
        <p:nvPicPr>
          <p:cNvPr id="4" name="Picture 3" descr="Icon&#10;&#10;Description automatically generated">
            <a:extLst>
              <a:ext uri="{FF2B5EF4-FFF2-40B4-BE49-F238E27FC236}">
                <a16:creationId xmlns:a16="http://schemas.microsoft.com/office/drawing/2014/main" id="{E1F017BE-463C-7E4B-A1F3-66FD172503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1781" y="1828800"/>
            <a:ext cx="2151385" cy="2150095"/>
          </a:xfrm>
          <a:prstGeom prst="rect">
            <a:avLst/>
          </a:prstGeom>
        </p:spPr>
      </p:pic>
    </p:spTree>
    <p:extLst>
      <p:ext uri="{BB962C8B-B14F-4D97-AF65-F5344CB8AC3E}">
        <p14:creationId xmlns:p14="http://schemas.microsoft.com/office/powerpoint/2010/main" val="6681771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533400"/>
          </a:xfrm>
        </p:spPr>
        <p:txBody>
          <a:bodyPr/>
          <a:lstStyle/>
          <a:p>
            <a:r>
              <a:rPr lang="en-US" dirty="0"/>
              <a:t>Mortal and Venial Sin</a:t>
            </a:r>
          </a:p>
        </p:txBody>
      </p:sp>
      <p:sp>
        <p:nvSpPr>
          <p:cNvPr id="3" name="Content Placeholder 2"/>
          <p:cNvSpPr>
            <a:spLocks noGrp="1"/>
          </p:cNvSpPr>
          <p:nvPr>
            <p:ph idx="1"/>
          </p:nvPr>
        </p:nvSpPr>
        <p:spPr>
          <a:xfrm>
            <a:off x="932688" y="1695322"/>
            <a:ext cx="7443216" cy="4373563"/>
          </a:xfrm>
        </p:spPr>
        <p:txBody>
          <a:bodyPr/>
          <a:lstStyle/>
          <a:p>
            <a:pPr marL="228600" indent="-228600"/>
            <a:r>
              <a:rPr lang="en-US" dirty="0"/>
              <a:t>A </a:t>
            </a:r>
            <a:r>
              <a:rPr lang="en-US" b="1" dirty="0"/>
              <a:t>mortal sin</a:t>
            </a:r>
            <a:r>
              <a:rPr lang="en-US" dirty="0"/>
              <a:t> is a serious offense against God that results in a complete separation from God and his grace. Without contrition and forgiveness, it will result in eternal death.</a:t>
            </a:r>
          </a:p>
          <a:p>
            <a:pPr marL="228600" indent="-228600"/>
            <a:r>
              <a:rPr lang="en-US" dirty="0"/>
              <a:t>A </a:t>
            </a:r>
            <a:r>
              <a:rPr lang="en-US" b="1" dirty="0"/>
              <a:t>venial sin </a:t>
            </a:r>
            <a:r>
              <a:rPr lang="en-US" dirty="0"/>
              <a:t>is a less</a:t>
            </a:r>
            <a:br>
              <a:rPr lang="en-US" dirty="0"/>
            </a:br>
            <a:r>
              <a:rPr lang="en-US" dirty="0"/>
              <a:t>serious offense against</a:t>
            </a:r>
            <a:br>
              <a:rPr lang="en-US" dirty="0"/>
            </a:br>
            <a:r>
              <a:rPr lang="en-US" dirty="0"/>
              <a:t>the will of God that</a:t>
            </a:r>
            <a:br>
              <a:rPr lang="en-US" dirty="0"/>
            </a:br>
            <a:r>
              <a:rPr lang="en-US" dirty="0"/>
              <a:t>damages but does not</a:t>
            </a:r>
            <a:br>
              <a:rPr lang="en-US" dirty="0"/>
            </a:br>
            <a:r>
              <a:rPr lang="en-US" dirty="0"/>
              <a:t>destroy our relationship</a:t>
            </a:r>
            <a:br>
              <a:rPr lang="en-US" dirty="0"/>
            </a:br>
            <a:r>
              <a:rPr lang="en-US" dirty="0"/>
              <a:t>with God or our ability</a:t>
            </a:r>
            <a:br>
              <a:rPr lang="en-US" dirty="0"/>
            </a:br>
            <a:r>
              <a:rPr lang="en-US" dirty="0"/>
              <a:t>to love.</a:t>
            </a:r>
          </a:p>
        </p:txBody>
      </p:sp>
      <p:pic>
        <p:nvPicPr>
          <p:cNvPr id="5" name="Picture 4" descr="A person standing in front of a crowd&#10;&#10;Description automatically generated">
            <a:extLst>
              <a:ext uri="{FF2B5EF4-FFF2-40B4-BE49-F238E27FC236}">
                <a16:creationId xmlns:a16="http://schemas.microsoft.com/office/drawing/2014/main" id="{C2FB1E63-E231-A049-AA41-FD50BF1F372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6800" y="3221037"/>
            <a:ext cx="4267200" cy="284480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0704"/>
            <a:ext cx="8229600" cy="533400"/>
          </a:xfrm>
        </p:spPr>
        <p:txBody>
          <a:bodyPr/>
          <a:lstStyle/>
          <a:p>
            <a:pPr algn="ctr"/>
            <a:r>
              <a:rPr lang="en-US" dirty="0"/>
              <a:t>The Seven Deadly (Capital) Sins </a:t>
            </a:r>
          </a:p>
        </p:txBody>
      </p:sp>
      <p:sp>
        <p:nvSpPr>
          <p:cNvPr id="3" name="Content Placeholder 2"/>
          <p:cNvSpPr>
            <a:spLocks noGrp="1"/>
          </p:cNvSpPr>
          <p:nvPr>
            <p:ph idx="1"/>
          </p:nvPr>
        </p:nvSpPr>
        <p:spPr>
          <a:xfrm>
            <a:off x="5638800" y="2362200"/>
            <a:ext cx="2895600" cy="2971800"/>
          </a:xfrm>
        </p:spPr>
        <p:txBody>
          <a:bodyPr>
            <a:noAutofit/>
          </a:bodyPr>
          <a:lstStyle/>
          <a:p>
            <a:pPr marL="0" indent="0">
              <a:lnSpc>
                <a:spcPct val="114000"/>
              </a:lnSpc>
              <a:buNone/>
            </a:pPr>
            <a:r>
              <a:rPr lang="en-US" dirty="0"/>
              <a:t>Church doctrine identifies seven types of sin as particularly harmful, as they lead to and reinforce other sins. </a:t>
            </a:r>
          </a:p>
        </p:txBody>
      </p:sp>
      <p:pic>
        <p:nvPicPr>
          <p:cNvPr id="6" name="Picture 5" descr="A close up of a blackboard&#10;&#10;Description automatically generated">
            <a:extLst>
              <a:ext uri="{FF2B5EF4-FFF2-40B4-BE49-F238E27FC236}">
                <a16:creationId xmlns:a16="http://schemas.microsoft.com/office/drawing/2014/main" id="{5E707AFE-5000-5E40-86B9-63951F4975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50720"/>
            <a:ext cx="5290868" cy="35052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group of people posing for a photo&#10;&#10;Description automatically generated">
            <a:extLst>
              <a:ext uri="{FF2B5EF4-FFF2-40B4-BE49-F238E27FC236}">
                <a16:creationId xmlns:a16="http://schemas.microsoft.com/office/drawing/2014/main" id="{95EDDEB8-5600-7447-B4DF-04063A984B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5200" y="2590800"/>
            <a:ext cx="5256431" cy="3657600"/>
          </a:xfrm>
          <a:prstGeom prst="rect">
            <a:avLst/>
          </a:prstGeom>
        </p:spPr>
      </p:pic>
      <p:sp>
        <p:nvSpPr>
          <p:cNvPr id="3" name="Content Placeholder 2"/>
          <p:cNvSpPr>
            <a:spLocks noGrp="1"/>
          </p:cNvSpPr>
          <p:nvPr>
            <p:ph sz="half" idx="2"/>
          </p:nvPr>
        </p:nvSpPr>
        <p:spPr>
          <a:xfrm>
            <a:off x="914399" y="1752600"/>
            <a:ext cx="7620001" cy="4599432"/>
          </a:xfrm>
        </p:spPr>
        <p:txBody>
          <a:bodyPr>
            <a:normAutofit/>
          </a:bodyPr>
          <a:lstStyle/>
          <a:p>
            <a:pPr marL="228600" indent="-228600">
              <a:lnSpc>
                <a:spcPct val="114000"/>
              </a:lnSpc>
            </a:pPr>
            <a:r>
              <a:rPr lang="en-US" dirty="0"/>
              <a:t>Some sins infect societies and become accepted as normal or acceptable.</a:t>
            </a:r>
          </a:p>
          <a:p>
            <a:pPr marL="228600" indent="-228600">
              <a:lnSpc>
                <a:spcPct val="114000"/>
              </a:lnSpc>
            </a:pPr>
            <a:r>
              <a:rPr lang="en-US" dirty="0"/>
              <a:t>These sins are</a:t>
            </a:r>
            <a:br>
              <a:rPr lang="en-US" dirty="0"/>
            </a:br>
            <a:r>
              <a:rPr lang="en-US" dirty="0"/>
              <a:t>supported by</a:t>
            </a:r>
            <a:br>
              <a:rPr lang="en-US" dirty="0"/>
            </a:br>
            <a:r>
              <a:rPr lang="en-US" dirty="0"/>
              <a:t>unjust laws and</a:t>
            </a:r>
            <a:br>
              <a:rPr lang="en-US" dirty="0"/>
            </a:br>
            <a:r>
              <a:rPr lang="en-US" dirty="0"/>
              <a:t>unjust social</a:t>
            </a:r>
            <a:br>
              <a:rPr lang="en-US" dirty="0"/>
            </a:br>
            <a:r>
              <a:rPr lang="en-US" dirty="0"/>
              <a:t>structures.</a:t>
            </a:r>
          </a:p>
        </p:txBody>
      </p:sp>
      <p:sp>
        <p:nvSpPr>
          <p:cNvPr id="2" name="Title 1"/>
          <p:cNvSpPr>
            <a:spLocks noGrp="1"/>
          </p:cNvSpPr>
          <p:nvPr>
            <p:ph type="body" sz="quarter" idx="12"/>
          </p:nvPr>
        </p:nvSpPr>
        <p:spPr>
          <a:xfrm>
            <a:off x="914400" y="1066800"/>
            <a:ext cx="7315200" cy="609600"/>
          </a:xfrm>
        </p:spPr>
        <p:txBody>
          <a:bodyPr>
            <a:normAutofit/>
          </a:bodyPr>
          <a:lstStyle/>
          <a:p>
            <a:r>
              <a:rPr lang="en-US" dirty="0"/>
              <a:t>Social Injustice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F1D70-53F4-40B6-B5B1-B1220C0D2356}"/>
              </a:ext>
            </a:extLst>
          </p:cNvPr>
          <p:cNvSpPr>
            <a:spLocks noGrp="1"/>
          </p:cNvSpPr>
          <p:nvPr>
            <p:ph type="title"/>
          </p:nvPr>
        </p:nvSpPr>
        <p:spPr>
          <a:xfrm>
            <a:off x="914400" y="876300"/>
            <a:ext cx="8229600" cy="685800"/>
          </a:xfrm>
        </p:spPr>
        <p:txBody>
          <a:bodyPr>
            <a:normAutofit/>
          </a:bodyPr>
          <a:lstStyle/>
          <a:p>
            <a:r>
              <a:rPr lang="en-US" dirty="0"/>
              <a:t>Social Sin</a:t>
            </a:r>
          </a:p>
        </p:txBody>
      </p:sp>
      <p:sp>
        <p:nvSpPr>
          <p:cNvPr id="3" name="Content Placeholder 2">
            <a:extLst>
              <a:ext uri="{FF2B5EF4-FFF2-40B4-BE49-F238E27FC236}">
                <a16:creationId xmlns:a16="http://schemas.microsoft.com/office/drawing/2014/main" id="{51F9D85B-B371-4A0F-9559-7C60ADC3CF5E}"/>
              </a:ext>
            </a:extLst>
          </p:cNvPr>
          <p:cNvSpPr>
            <a:spLocks noGrp="1"/>
          </p:cNvSpPr>
          <p:nvPr>
            <p:ph idx="1"/>
          </p:nvPr>
        </p:nvSpPr>
        <p:spPr>
          <a:xfrm>
            <a:off x="1066800" y="1562100"/>
            <a:ext cx="7772400" cy="4648200"/>
          </a:xfrm>
        </p:spPr>
        <p:txBody>
          <a:bodyPr>
            <a:normAutofit/>
          </a:bodyPr>
          <a:lstStyle/>
          <a:p>
            <a:pPr marL="228600" indent="-228600">
              <a:lnSpc>
                <a:spcPct val="114000"/>
              </a:lnSpc>
            </a:pPr>
            <a:r>
              <a:rPr lang="en-US" sz="2200" b="1" dirty="0"/>
              <a:t>Social sin </a:t>
            </a:r>
            <a:r>
              <a:rPr lang="en-US" sz="2200" dirty="0"/>
              <a:t>is sin that directly attacks others’ life, freedom, dignity, or rights. It is the collective impact of many people’s sins over time, corrupting society.</a:t>
            </a:r>
          </a:p>
          <a:p>
            <a:pPr marL="228600" indent="-228600">
              <a:lnSpc>
                <a:spcPct val="114000"/>
              </a:lnSpc>
            </a:pPr>
            <a:r>
              <a:rPr lang="en-US" sz="2200" dirty="0"/>
              <a:t>The Church has been a strong voice speaking out against social sin and advocating for social justice.</a:t>
            </a:r>
          </a:p>
          <a:p>
            <a:endParaRPr lang="en-US" dirty="0"/>
          </a:p>
        </p:txBody>
      </p:sp>
      <p:pic>
        <p:nvPicPr>
          <p:cNvPr id="5" name="Picture 4" descr="A picture containing water, bird, ocean, blue&#10;&#10;Description automatically generated">
            <a:extLst>
              <a:ext uri="{FF2B5EF4-FFF2-40B4-BE49-F238E27FC236}">
                <a16:creationId xmlns:a16="http://schemas.microsoft.com/office/drawing/2014/main" id="{159178F9-2077-0340-B0F7-D6FF987D84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90951" y="3733800"/>
            <a:ext cx="4162097" cy="2514600"/>
          </a:xfrm>
          <a:prstGeom prst="rect">
            <a:avLst/>
          </a:prstGeom>
        </p:spPr>
      </p:pic>
    </p:spTree>
    <p:extLst>
      <p:ext uri="{BB962C8B-B14F-4D97-AF65-F5344CB8AC3E}">
        <p14:creationId xmlns:p14="http://schemas.microsoft.com/office/powerpoint/2010/main" val="220398524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FF284-905F-44EB-A630-A57A1CF9331B}"/>
              </a:ext>
            </a:extLst>
          </p:cNvPr>
          <p:cNvSpPr>
            <a:spLocks noGrp="1"/>
          </p:cNvSpPr>
          <p:nvPr>
            <p:ph type="title"/>
          </p:nvPr>
        </p:nvSpPr>
        <p:spPr>
          <a:xfrm>
            <a:off x="1371600" y="1295400"/>
            <a:ext cx="8229600" cy="914400"/>
          </a:xfrm>
        </p:spPr>
        <p:txBody>
          <a:bodyPr>
            <a:normAutofit/>
          </a:bodyPr>
          <a:lstStyle/>
          <a:p>
            <a:r>
              <a:rPr lang="en-US" sz="1800" dirty="0"/>
              <a:t>Acknowledgments</a:t>
            </a:r>
          </a:p>
        </p:txBody>
      </p:sp>
      <p:sp>
        <p:nvSpPr>
          <p:cNvPr id="3" name="Content Placeholder 2">
            <a:extLst>
              <a:ext uri="{FF2B5EF4-FFF2-40B4-BE49-F238E27FC236}">
                <a16:creationId xmlns:a16="http://schemas.microsoft.com/office/drawing/2014/main" id="{28CE8584-DFE1-4799-8B7B-B72B01CFA69D}"/>
              </a:ext>
            </a:extLst>
          </p:cNvPr>
          <p:cNvSpPr>
            <a:spLocks noGrp="1"/>
          </p:cNvSpPr>
          <p:nvPr>
            <p:ph idx="1"/>
          </p:nvPr>
        </p:nvSpPr>
        <p:spPr/>
        <p:txBody>
          <a:bodyPr>
            <a:normAutofit/>
          </a:bodyPr>
          <a:lstStyle/>
          <a:p>
            <a:pPr marL="0" indent="0">
              <a:buNone/>
            </a:pPr>
            <a:r>
              <a:rPr lang="en-US" sz="1400" dirty="0"/>
              <a:t>The quotation in this presentation labeled </a:t>
            </a:r>
            <a:r>
              <a:rPr lang="en-US" sz="1400" i="1" dirty="0"/>
              <a:t>Catechism</a:t>
            </a:r>
            <a:r>
              <a:rPr lang="en-US" sz="1400" dirty="0"/>
              <a:t> is from the English translation of the </a:t>
            </a:r>
            <a:r>
              <a:rPr lang="en-US" sz="1400" i="1" dirty="0"/>
              <a:t>Catechism of the Catholic Church</a:t>
            </a:r>
            <a:r>
              <a:rPr lang="en-US" sz="1400" dirty="0"/>
              <a:t> for use in the United States of America, second edition </a:t>
            </a:r>
            <a:r>
              <a:rPr lang="en-US" sz="1400" i="1" dirty="0"/>
              <a:t>(CCC),</a:t>
            </a:r>
            <a:r>
              <a:rPr lang="en-US" sz="1400" dirty="0"/>
              <a:t> page 899. Copyright © 1994 by the United States Catholic Conference, Inc.—</a:t>
            </a:r>
            <a:r>
              <a:rPr lang="en-US" sz="1400" dirty="0" err="1"/>
              <a:t>Libreria</a:t>
            </a:r>
            <a:r>
              <a:rPr lang="en-US" sz="1400" dirty="0"/>
              <a:t> </a:t>
            </a:r>
            <a:r>
              <a:rPr lang="en-US" sz="1400" dirty="0" err="1"/>
              <a:t>Editrice</a:t>
            </a:r>
            <a:r>
              <a:rPr lang="en-US" sz="1400" dirty="0"/>
              <a:t> </a:t>
            </a:r>
            <a:r>
              <a:rPr lang="en-US" sz="1400" dirty="0" err="1"/>
              <a:t>Vaticana</a:t>
            </a:r>
            <a:r>
              <a:rPr lang="en-US" sz="1400" dirty="0"/>
              <a:t> (LEV). English translation of the </a:t>
            </a:r>
            <a:r>
              <a:rPr lang="en-US" sz="1400" i="1" dirty="0"/>
              <a:t>Catechism of the Catholic Church: Modifications from the </a:t>
            </a:r>
            <a:r>
              <a:rPr lang="en-US" sz="1400" i="1" dirty="0" err="1"/>
              <a:t>Editio</a:t>
            </a:r>
            <a:r>
              <a:rPr lang="en-US" sz="1400" i="1" dirty="0"/>
              <a:t> Typica</a:t>
            </a:r>
            <a:r>
              <a:rPr lang="en-US" sz="1400" dirty="0"/>
              <a:t> copyright © 1997 by the United States Catholic Conference, Inc.—LEV.</a:t>
            </a:r>
          </a:p>
          <a:p>
            <a:pPr marL="0" indent="0">
              <a:buNone/>
            </a:pPr>
            <a:r>
              <a:rPr lang="en-US" sz="1400" dirty="0"/>
              <a:t>     The scriptural quotation in this presentation is taken from the </a:t>
            </a:r>
            <a:r>
              <a:rPr lang="en-US" sz="1400" i="1" dirty="0"/>
              <a:t>New American Bible, revised edition </a:t>
            </a:r>
            <a:r>
              <a:rPr lang="en-US" sz="1400" dirty="0"/>
              <a:t>© 2010, 1991, 1986, 1970 Confraternity of Christian Doctrine, Inc., Washington</a:t>
            </a:r>
            <a:r>
              <a:rPr lang="en-US" sz="1400"/>
              <a:t>, DC</a:t>
            </a:r>
            <a:r>
              <a:rPr lang="en-US" sz="1400" dirty="0"/>
              <a:t>. All Rights Reserved. No part of this work</a:t>
            </a:r>
            <a:br>
              <a:rPr lang="en-US" sz="1400" dirty="0"/>
            </a:br>
            <a:r>
              <a:rPr lang="en-US" sz="1400" dirty="0"/>
              <a:t>may be reproduced or transmitted in any form or by any means, electronic or mechanical, including photocopying, recording, or by any information storage and retrieval system, without permission in writing from the copyright owner. </a:t>
            </a:r>
          </a:p>
          <a:p>
            <a:pPr marL="0" indent="0">
              <a:buNone/>
            </a:pPr>
            <a:endParaRPr lang="en-US" sz="1400" dirty="0"/>
          </a:p>
        </p:txBody>
      </p:sp>
    </p:spTree>
    <p:extLst>
      <p:ext uri="{BB962C8B-B14F-4D97-AF65-F5344CB8AC3E}">
        <p14:creationId xmlns:p14="http://schemas.microsoft.com/office/powerpoint/2010/main" val="37978479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1028700" y="1371600"/>
            <a:ext cx="7543800" cy="533400"/>
          </a:xfrm>
        </p:spPr>
        <p:txBody>
          <a:bodyPr>
            <a:noAutofit/>
          </a:bodyPr>
          <a:lstStyle/>
          <a:p>
            <a:pPr algn="ctr"/>
            <a:r>
              <a:rPr lang="en-US" sz="3200" dirty="0"/>
              <a:t>Is there really such a thing as sin?</a:t>
            </a:r>
          </a:p>
        </p:txBody>
      </p:sp>
      <p:pic>
        <p:nvPicPr>
          <p:cNvPr id="3" name="Picture 2" descr="A person standing next to a tree&#10;&#10;Description automatically generated">
            <a:extLst>
              <a:ext uri="{FF2B5EF4-FFF2-40B4-BE49-F238E27FC236}">
                <a16:creationId xmlns:a16="http://schemas.microsoft.com/office/drawing/2014/main" id="{77EE62B7-DC88-F24C-85DA-409F3CB5D32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43250" y="2039112"/>
            <a:ext cx="2857500" cy="4286250"/>
          </a:xfrm>
          <a:prstGeom prst="rect">
            <a:avLst/>
          </a:prstGeom>
        </p:spPr>
      </p:pic>
      <p:sp>
        <p:nvSpPr>
          <p:cNvPr id="4" name="Title 4">
            <a:extLst>
              <a:ext uri="{FF2B5EF4-FFF2-40B4-BE49-F238E27FC236}">
                <a16:creationId xmlns:a16="http://schemas.microsoft.com/office/drawing/2014/main" id="{59A09D66-7016-4C43-9B06-522E529F8712}"/>
              </a:ext>
            </a:extLst>
          </p:cNvPr>
          <p:cNvSpPr txBox="1">
            <a:spLocks/>
          </p:cNvSpPr>
          <p:nvPr/>
        </p:nvSpPr>
        <p:spPr>
          <a:xfrm>
            <a:off x="914400" y="838200"/>
            <a:ext cx="7772400" cy="685800"/>
          </a:xfrm>
          <a:prstGeom prst="rect">
            <a:avLst/>
          </a:prstGeom>
        </p:spPr>
        <p:txBody>
          <a:bodyPr>
            <a:noAutofit/>
          </a:bodyPr>
          <a:lstStyle>
            <a:lvl1pPr algn="l" defTabSz="914400" rtl="0" eaLnBrk="1" latinLnBrk="0" hangingPunct="1">
              <a:spcBef>
                <a:spcPct val="0"/>
              </a:spcBef>
              <a:buNone/>
              <a:defRPr sz="2800" b="1" kern="1200">
                <a:solidFill>
                  <a:schemeClr val="tx1"/>
                </a:solidFill>
                <a:latin typeface="Arial" pitchFamily="34" charset="0"/>
                <a:ea typeface="+mj-ea"/>
                <a:cs typeface="Arial" pitchFamily="34" charset="0"/>
              </a:defRPr>
            </a:lvl1pPr>
          </a:lstStyle>
          <a:p>
            <a:pPr algn="ctr"/>
            <a:r>
              <a:rPr lang="en-US" sz="2400" dirty="0"/>
              <a:t>Chapter Focus Question:</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990600"/>
            <a:ext cx="8229600" cy="533400"/>
          </a:xfrm>
        </p:spPr>
        <p:txBody>
          <a:bodyPr/>
          <a:lstStyle/>
          <a:p>
            <a:r>
              <a:rPr lang="en-US" dirty="0"/>
              <a:t>Definitions of Sin</a:t>
            </a:r>
          </a:p>
        </p:txBody>
      </p:sp>
      <p:sp>
        <p:nvSpPr>
          <p:cNvPr id="6" name="Content Placeholder 5"/>
          <p:cNvSpPr>
            <a:spLocks noGrp="1"/>
          </p:cNvSpPr>
          <p:nvPr>
            <p:ph idx="1"/>
          </p:nvPr>
        </p:nvSpPr>
        <p:spPr>
          <a:xfrm>
            <a:off x="609600" y="1676400"/>
            <a:ext cx="7734300" cy="4667955"/>
          </a:xfrm>
        </p:spPr>
        <p:txBody>
          <a:bodyPr>
            <a:normAutofit/>
          </a:bodyPr>
          <a:lstStyle/>
          <a:p>
            <a:pPr marL="228600" indent="-228600">
              <a:lnSpc>
                <a:spcPct val="124000"/>
              </a:lnSpc>
            </a:pPr>
            <a:r>
              <a:rPr lang="en-US" sz="2200" dirty="0"/>
              <a:t>Sin is deliberately choosing to act in a way that is contrary to God’s will.</a:t>
            </a:r>
          </a:p>
          <a:p>
            <a:pPr marL="228600" indent="-228600">
              <a:lnSpc>
                <a:spcPct val="124000"/>
              </a:lnSpc>
            </a:pPr>
            <a:r>
              <a:rPr lang="en-US" sz="2200" dirty="0"/>
              <a:t>“[Sin is] an offense against God as well as a fault against reason, truth, and right</a:t>
            </a:r>
            <a:br>
              <a:rPr lang="en-US" sz="2200" dirty="0"/>
            </a:br>
            <a:r>
              <a:rPr lang="en-US" sz="2200" dirty="0"/>
              <a:t>conscience. Sin is a</a:t>
            </a:r>
            <a:br>
              <a:rPr lang="en-US" sz="2200" dirty="0"/>
            </a:br>
            <a:r>
              <a:rPr lang="en-US" sz="2200" dirty="0"/>
              <a:t>deliberate thought, word,</a:t>
            </a:r>
            <a:br>
              <a:rPr lang="en-US" sz="2200" dirty="0"/>
            </a:br>
            <a:r>
              <a:rPr lang="en-US" sz="2200" dirty="0"/>
              <a:t>deed, or omission contrary</a:t>
            </a:r>
            <a:br>
              <a:rPr lang="en-US" sz="2200" dirty="0"/>
            </a:br>
            <a:r>
              <a:rPr lang="en-US" sz="2200" dirty="0"/>
              <a:t>to the eternal law of God.”</a:t>
            </a:r>
            <a:br>
              <a:rPr lang="en-US" sz="2200" dirty="0"/>
            </a:br>
            <a:r>
              <a:rPr lang="en-US" sz="2200" dirty="0"/>
              <a:t>(</a:t>
            </a:r>
            <a:r>
              <a:rPr lang="en-US" sz="2200" i="1" dirty="0"/>
              <a:t>Catechism</a:t>
            </a:r>
            <a:r>
              <a:rPr lang="en-US" sz="2200" dirty="0"/>
              <a:t>, page 899)</a:t>
            </a:r>
          </a:p>
          <a:p>
            <a:pPr>
              <a:lnSpc>
                <a:spcPct val="124000"/>
              </a:lnSpc>
            </a:pPr>
            <a:endParaRPr lang="en-US" sz="2200" dirty="0"/>
          </a:p>
        </p:txBody>
      </p:sp>
      <p:pic>
        <p:nvPicPr>
          <p:cNvPr id="4" name="Picture 3" descr="A picture containing building, old, covered, street&#10;&#10;Description automatically generated">
            <a:extLst>
              <a:ext uri="{FF2B5EF4-FFF2-40B4-BE49-F238E27FC236}">
                <a16:creationId xmlns:a16="http://schemas.microsoft.com/office/drawing/2014/main" id="{0C55D47E-15B6-AF46-8D9A-9AE0A58417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48200" y="3200400"/>
            <a:ext cx="4495800" cy="29972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1066800"/>
            <a:ext cx="8229600" cy="533400"/>
          </a:xfrm>
        </p:spPr>
        <p:txBody>
          <a:bodyPr/>
          <a:lstStyle/>
          <a:p>
            <a:r>
              <a:rPr lang="en-US" dirty="0"/>
              <a:t>Sin in the Old Testament</a:t>
            </a:r>
          </a:p>
        </p:txBody>
      </p:sp>
      <p:sp>
        <p:nvSpPr>
          <p:cNvPr id="6" name="Content Placeholder 5"/>
          <p:cNvSpPr>
            <a:spLocks noGrp="1"/>
          </p:cNvSpPr>
          <p:nvPr>
            <p:ph idx="1"/>
          </p:nvPr>
        </p:nvSpPr>
        <p:spPr>
          <a:xfrm>
            <a:off x="920496" y="1800754"/>
            <a:ext cx="6324600" cy="4267200"/>
          </a:xfrm>
        </p:spPr>
        <p:txBody>
          <a:bodyPr>
            <a:normAutofit/>
          </a:bodyPr>
          <a:lstStyle/>
          <a:p>
            <a:pPr marL="0" indent="0">
              <a:lnSpc>
                <a:spcPct val="114000"/>
              </a:lnSpc>
              <a:buNone/>
            </a:pPr>
            <a:r>
              <a:rPr lang="en-US" dirty="0"/>
              <a:t>Among the ways sin</a:t>
            </a:r>
            <a:br>
              <a:rPr lang="en-US" dirty="0"/>
            </a:br>
            <a:r>
              <a:rPr lang="en-US" dirty="0"/>
              <a:t>is discussed in the</a:t>
            </a:r>
            <a:br>
              <a:rPr lang="en-US" dirty="0"/>
            </a:br>
            <a:r>
              <a:rPr lang="en-US" dirty="0"/>
              <a:t>Old Testament are</a:t>
            </a:r>
            <a:br>
              <a:rPr lang="en-US" dirty="0"/>
            </a:br>
            <a:r>
              <a:rPr lang="en-US" dirty="0"/>
              <a:t>these two:</a:t>
            </a:r>
          </a:p>
          <a:p>
            <a:pPr marL="349250" indent="-349250">
              <a:lnSpc>
                <a:spcPct val="114000"/>
              </a:lnSpc>
              <a:buFont typeface="+mj-lt"/>
              <a:buAutoNum type="arabicPeriod"/>
            </a:pPr>
            <a:r>
              <a:rPr lang="en-US" dirty="0"/>
              <a:t>Sin is rebelling</a:t>
            </a:r>
            <a:br>
              <a:rPr lang="en-US" dirty="0"/>
            </a:br>
            <a:r>
              <a:rPr lang="en-US" dirty="0"/>
              <a:t>against God.</a:t>
            </a:r>
          </a:p>
          <a:p>
            <a:pPr marL="349250" indent="-349250">
              <a:lnSpc>
                <a:spcPct val="114000"/>
              </a:lnSpc>
              <a:buFont typeface="+mj-lt"/>
              <a:buAutoNum type="arabicPeriod"/>
            </a:pPr>
            <a:r>
              <a:rPr lang="en-US" dirty="0"/>
              <a:t>Sin is missing</a:t>
            </a:r>
            <a:br>
              <a:rPr lang="en-US" dirty="0"/>
            </a:br>
            <a:r>
              <a:rPr lang="en-US" dirty="0"/>
              <a:t>the mark.</a:t>
            </a:r>
          </a:p>
        </p:txBody>
      </p:sp>
      <p:pic>
        <p:nvPicPr>
          <p:cNvPr id="4" name="Picture 3" descr="A picture containing window, building, colorful, blue&#10;&#10;Description automatically generated">
            <a:extLst>
              <a:ext uri="{FF2B5EF4-FFF2-40B4-BE49-F238E27FC236}">
                <a16:creationId xmlns:a16="http://schemas.microsoft.com/office/drawing/2014/main" id="{2BF8FB0B-5DF8-2D4F-BA0F-2B1A441F3E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1000" y="1905000"/>
            <a:ext cx="4582960" cy="376184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90600"/>
            <a:ext cx="8229600" cy="533400"/>
          </a:xfrm>
        </p:spPr>
        <p:txBody>
          <a:bodyPr/>
          <a:lstStyle/>
          <a:p>
            <a:r>
              <a:rPr lang="en-US" dirty="0"/>
              <a:t>Sin in the New Testament</a:t>
            </a:r>
          </a:p>
        </p:txBody>
      </p:sp>
      <p:sp>
        <p:nvSpPr>
          <p:cNvPr id="3" name="Content Placeholder 2"/>
          <p:cNvSpPr>
            <a:spLocks noGrp="1"/>
          </p:cNvSpPr>
          <p:nvPr>
            <p:ph idx="1"/>
          </p:nvPr>
        </p:nvSpPr>
        <p:spPr>
          <a:xfrm>
            <a:off x="835152" y="1646237"/>
            <a:ext cx="7086600" cy="4373563"/>
          </a:xfrm>
        </p:spPr>
        <p:txBody>
          <a:bodyPr>
            <a:noAutofit/>
          </a:bodyPr>
          <a:lstStyle/>
          <a:p>
            <a:pPr marL="288925" indent="-288925">
              <a:lnSpc>
                <a:spcPct val="114000"/>
              </a:lnSpc>
            </a:pPr>
            <a:r>
              <a:rPr lang="en-US" sz="2000" i="1" dirty="0"/>
              <a:t>Hamartia</a:t>
            </a:r>
            <a:r>
              <a:rPr lang="en-US" sz="2000" dirty="0"/>
              <a:t> is the most common Greek word used for sin and means “falling short.”</a:t>
            </a:r>
          </a:p>
          <a:p>
            <a:pPr marL="288925" indent="-288925">
              <a:lnSpc>
                <a:spcPct val="114000"/>
              </a:lnSpc>
            </a:pPr>
            <a:r>
              <a:rPr lang="en-US" sz="2000" i="1" dirty="0" err="1"/>
              <a:t>Paraptoma</a:t>
            </a:r>
            <a:r>
              <a:rPr lang="en-US" sz="2000" i="1" dirty="0"/>
              <a:t> and parabasis </a:t>
            </a:r>
            <a:r>
              <a:rPr lang="en-US" sz="2000" dirty="0"/>
              <a:t>(“transgression”)</a:t>
            </a:r>
            <a:br>
              <a:rPr lang="en-US" sz="2000" dirty="0"/>
            </a:br>
            <a:r>
              <a:rPr lang="en-US" sz="2000" dirty="0"/>
              <a:t>and </a:t>
            </a:r>
            <a:r>
              <a:rPr lang="en-US" sz="2000" i="1" dirty="0"/>
              <a:t>anomia</a:t>
            </a:r>
            <a:r>
              <a:rPr lang="en-US" sz="2000" dirty="0"/>
              <a:t> (“lawlessness”)</a:t>
            </a:r>
            <a:br>
              <a:rPr lang="en-US" sz="2000" dirty="0"/>
            </a:br>
            <a:r>
              <a:rPr lang="en-US" sz="2000" dirty="0"/>
              <a:t>are other Greek words</a:t>
            </a:r>
            <a:br>
              <a:rPr lang="en-US" sz="2000" dirty="0"/>
            </a:br>
            <a:r>
              <a:rPr lang="en-US" sz="2000" dirty="0"/>
              <a:t>associated with sin.</a:t>
            </a:r>
          </a:p>
          <a:p>
            <a:pPr marL="288925" indent="-288925">
              <a:lnSpc>
                <a:spcPct val="114000"/>
              </a:lnSpc>
            </a:pPr>
            <a:r>
              <a:rPr lang="en-US" sz="2000" dirty="0"/>
              <a:t>The Gospel of John talks</a:t>
            </a:r>
            <a:br>
              <a:rPr lang="en-US" sz="2000" dirty="0"/>
            </a:br>
            <a:r>
              <a:rPr lang="en-US" sz="2000" dirty="0"/>
              <a:t>about sin as living in</a:t>
            </a:r>
            <a:br>
              <a:rPr lang="en-US" sz="2000" dirty="0"/>
            </a:br>
            <a:r>
              <a:rPr lang="en-US" sz="2000" dirty="0"/>
              <a:t>darkness.</a:t>
            </a:r>
          </a:p>
          <a:p>
            <a:pPr marL="288925" indent="-288925">
              <a:lnSpc>
                <a:spcPct val="114000"/>
              </a:lnSpc>
            </a:pPr>
            <a:r>
              <a:rPr lang="en-US" sz="2000" dirty="0"/>
              <a:t>Saint Paul emphasizes</a:t>
            </a:r>
            <a:br>
              <a:rPr lang="en-US" sz="2000" dirty="0"/>
            </a:br>
            <a:r>
              <a:rPr lang="en-US" sz="2000" dirty="0"/>
              <a:t>another truth: Everyone sins.</a:t>
            </a:r>
          </a:p>
        </p:txBody>
      </p:sp>
      <p:pic>
        <p:nvPicPr>
          <p:cNvPr id="5" name="Picture 4" descr="A person posing for the camera&#10;&#10;Description automatically generated">
            <a:extLst>
              <a:ext uri="{FF2B5EF4-FFF2-40B4-BE49-F238E27FC236}">
                <a16:creationId xmlns:a16="http://schemas.microsoft.com/office/drawing/2014/main" id="{6A90489D-5A35-FE43-A69F-84E1DB5366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2964" y="3124200"/>
            <a:ext cx="4481036" cy="298735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914400" y="1104900"/>
            <a:ext cx="8229600" cy="533400"/>
          </a:xfrm>
        </p:spPr>
        <p:txBody>
          <a:bodyPr/>
          <a:lstStyle/>
          <a:p>
            <a:r>
              <a:rPr lang="en-US" dirty="0"/>
              <a:t>Discuss: Sin in the Bible</a:t>
            </a:r>
          </a:p>
        </p:txBody>
      </p:sp>
      <p:sp>
        <p:nvSpPr>
          <p:cNvPr id="6" name="Content Placeholder 5"/>
          <p:cNvSpPr>
            <a:spLocks noGrp="1"/>
          </p:cNvSpPr>
          <p:nvPr>
            <p:ph idx="1"/>
          </p:nvPr>
        </p:nvSpPr>
        <p:spPr>
          <a:xfrm>
            <a:off x="3352800" y="1981200"/>
            <a:ext cx="5181600" cy="3657600"/>
          </a:xfrm>
        </p:spPr>
        <p:txBody>
          <a:bodyPr>
            <a:normAutofit lnSpcReduction="10000"/>
          </a:bodyPr>
          <a:lstStyle/>
          <a:p>
            <a:pPr marL="0" indent="0">
              <a:lnSpc>
                <a:spcPct val="124000"/>
              </a:lnSpc>
              <a:buNone/>
            </a:pPr>
            <a:r>
              <a:rPr lang="en-US" dirty="0"/>
              <a:t>Compare the New Testament understandings of sin with the Old Testament understandings. </a:t>
            </a:r>
          </a:p>
          <a:p>
            <a:pPr marL="228600" indent="-228600">
              <a:lnSpc>
                <a:spcPct val="124000"/>
              </a:lnSpc>
            </a:pPr>
            <a:r>
              <a:rPr lang="en-US" dirty="0"/>
              <a:t>How are they similar? </a:t>
            </a:r>
          </a:p>
          <a:p>
            <a:pPr marL="228600" indent="-228600">
              <a:lnSpc>
                <a:spcPct val="124000"/>
              </a:lnSpc>
            </a:pPr>
            <a:r>
              <a:rPr lang="en-US" dirty="0"/>
              <a:t>How are they different? </a:t>
            </a:r>
          </a:p>
          <a:p>
            <a:pPr marL="228600" indent="-228600">
              <a:lnSpc>
                <a:spcPct val="124000"/>
              </a:lnSpc>
            </a:pPr>
            <a:r>
              <a:rPr lang="en-US" dirty="0"/>
              <a:t>How do both Old and New Testament understandings paint</a:t>
            </a:r>
            <a:br>
              <a:rPr lang="en-US" dirty="0"/>
            </a:br>
            <a:r>
              <a:rPr lang="en-US" dirty="0"/>
              <a:t>a complete picture of what sin is?</a:t>
            </a:r>
          </a:p>
        </p:txBody>
      </p:sp>
      <p:pic>
        <p:nvPicPr>
          <p:cNvPr id="4" name="Picture 3" descr="Icon&#10;&#10;Description automatically generated">
            <a:extLst>
              <a:ext uri="{FF2B5EF4-FFF2-40B4-BE49-F238E27FC236}">
                <a16:creationId xmlns:a16="http://schemas.microsoft.com/office/drawing/2014/main" id="{62E8E389-B6DE-344D-A01D-73D87509F7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1781" y="1828800"/>
            <a:ext cx="2151385" cy="2150095"/>
          </a:xfrm>
          <a:prstGeom prst="rect">
            <a:avLst/>
          </a:prstGeom>
        </p:spPr>
      </p:pic>
    </p:spTree>
    <p:extLst>
      <p:ext uri="{BB962C8B-B14F-4D97-AF65-F5344CB8AC3E}">
        <p14:creationId xmlns:p14="http://schemas.microsoft.com/office/powerpoint/2010/main" val="39141149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8229600" cy="533400"/>
          </a:xfrm>
        </p:spPr>
        <p:txBody>
          <a:bodyPr/>
          <a:lstStyle/>
          <a:p>
            <a:r>
              <a:rPr lang="en-US" dirty="0"/>
              <a:t>Consequences of Sin—Old Testament</a:t>
            </a:r>
          </a:p>
        </p:txBody>
      </p:sp>
      <p:sp>
        <p:nvSpPr>
          <p:cNvPr id="3" name="Content Placeholder 2"/>
          <p:cNvSpPr>
            <a:spLocks noGrp="1"/>
          </p:cNvSpPr>
          <p:nvPr>
            <p:ph idx="1"/>
          </p:nvPr>
        </p:nvSpPr>
        <p:spPr>
          <a:xfrm>
            <a:off x="4800600" y="1773934"/>
            <a:ext cx="3886200" cy="4626865"/>
          </a:xfrm>
        </p:spPr>
        <p:txBody>
          <a:bodyPr>
            <a:normAutofit/>
          </a:bodyPr>
          <a:lstStyle/>
          <a:p>
            <a:pPr marL="0" indent="0">
              <a:lnSpc>
                <a:spcPct val="114000"/>
              </a:lnSpc>
              <a:buNone/>
            </a:pPr>
            <a:r>
              <a:rPr lang="en-US" dirty="0"/>
              <a:t>The Old Testament often emphasizes the impact</a:t>
            </a:r>
            <a:br>
              <a:rPr lang="en-US" dirty="0"/>
            </a:br>
            <a:r>
              <a:rPr lang="en-US" dirty="0"/>
              <a:t>of sin on our earthly life:</a:t>
            </a:r>
          </a:p>
          <a:p>
            <a:pPr marL="288925" indent="-288925">
              <a:lnSpc>
                <a:spcPct val="114000"/>
              </a:lnSpc>
            </a:pPr>
            <a:r>
              <a:rPr lang="en-US" dirty="0"/>
              <a:t>Sin affects one’s family and community.</a:t>
            </a:r>
          </a:p>
          <a:p>
            <a:pPr marL="288925" indent="-288925">
              <a:lnSpc>
                <a:spcPct val="114000"/>
              </a:lnSpc>
            </a:pPr>
            <a:r>
              <a:rPr lang="en-US" dirty="0"/>
              <a:t>God punishes people for their sins.</a:t>
            </a:r>
          </a:p>
          <a:p>
            <a:pPr marL="288925" indent="-288925">
              <a:lnSpc>
                <a:spcPct val="114000"/>
              </a:lnSpc>
            </a:pPr>
            <a:r>
              <a:rPr lang="en-US" dirty="0"/>
              <a:t>God withdraws his favor as a consequence of sin.</a:t>
            </a:r>
          </a:p>
        </p:txBody>
      </p:sp>
      <p:pic>
        <p:nvPicPr>
          <p:cNvPr id="6" name="Picture 5" descr="A picture containing outdoor, bottle, small, sitting&#10;&#10;Description automatically generated">
            <a:extLst>
              <a:ext uri="{FF2B5EF4-FFF2-40B4-BE49-F238E27FC236}">
                <a16:creationId xmlns:a16="http://schemas.microsoft.com/office/drawing/2014/main" id="{7818A9CF-8E20-4E42-A42D-3769EA28DB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919216"/>
            <a:ext cx="4495800" cy="301956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914400"/>
            <a:ext cx="8229600" cy="533400"/>
          </a:xfrm>
        </p:spPr>
        <p:txBody>
          <a:bodyPr/>
          <a:lstStyle/>
          <a:p>
            <a:r>
              <a:rPr lang="en-US" dirty="0"/>
              <a:t>Consequences of Sin—New Testament</a:t>
            </a:r>
          </a:p>
        </p:txBody>
      </p:sp>
      <p:sp>
        <p:nvSpPr>
          <p:cNvPr id="3" name="Content Placeholder 2"/>
          <p:cNvSpPr>
            <a:spLocks noGrp="1"/>
          </p:cNvSpPr>
          <p:nvPr>
            <p:ph idx="1"/>
          </p:nvPr>
        </p:nvSpPr>
        <p:spPr>
          <a:xfrm>
            <a:off x="914400" y="1600199"/>
            <a:ext cx="7010400" cy="4571999"/>
          </a:xfrm>
        </p:spPr>
        <p:txBody>
          <a:bodyPr>
            <a:normAutofit lnSpcReduction="10000"/>
          </a:bodyPr>
          <a:lstStyle/>
          <a:p>
            <a:pPr marL="0" indent="0">
              <a:lnSpc>
                <a:spcPct val="114000"/>
              </a:lnSpc>
              <a:buNone/>
            </a:pPr>
            <a:r>
              <a:rPr lang="en-US" dirty="0"/>
              <a:t>The New Testament emphasizes the impact of sin on our eternal life:</a:t>
            </a:r>
          </a:p>
          <a:p>
            <a:pPr marL="228600" indent="-228600">
              <a:lnSpc>
                <a:spcPct val="114000"/>
              </a:lnSpc>
            </a:pPr>
            <a:r>
              <a:rPr lang="en-US" dirty="0"/>
              <a:t>“For the wages of sin is death, but the</a:t>
            </a:r>
            <a:br>
              <a:rPr lang="en-US" dirty="0"/>
            </a:br>
            <a:r>
              <a:rPr lang="en-US" dirty="0"/>
              <a:t>gift of God is eternal life in Christ Jesus</a:t>
            </a:r>
            <a:br>
              <a:rPr lang="en-US" dirty="0"/>
            </a:br>
            <a:r>
              <a:rPr lang="en-US" dirty="0"/>
              <a:t>our Lord God.” </a:t>
            </a:r>
            <a:br>
              <a:rPr lang="en-US" dirty="0"/>
            </a:br>
            <a:r>
              <a:rPr lang="en-US" dirty="0"/>
              <a:t>(Romans 6:23)</a:t>
            </a:r>
          </a:p>
          <a:p>
            <a:pPr marL="228600" indent="-228600">
              <a:lnSpc>
                <a:spcPct val="114000"/>
              </a:lnSpc>
            </a:pPr>
            <a:r>
              <a:rPr lang="en-US" dirty="0"/>
              <a:t>Jesus corrects </a:t>
            </a:r>
            <a:br>
              <a:rPr lang="en-US" dirty="0"/>
            </a:br>
            <a:r>
              <a:rPr lang="en-US" dirty="0"/>
              <a:t>misunderstandings</a:t>
            </a:r>
            <a:br>
              <a:rPr lang="en-US" dirty="0"/>
            </a:br>
            <a:r>
              <a:rPr lang="en-US" dirty="0"/>
              <a:t>of sin, such as God</a:t>
            </a:r>
            <a:br>
              <a:rPr lang="en-US" dirty="0"/>
            </a:br>
            <a:r>
              <a:rPr lang="en-US" dirty="0"/>
              <a:t>punishing us out of</a:t>
            </a:r>
            <a:br>
              <a:rPr lang="en-US" dirty="0"/>
            </a:br>
            <a:r>
              <a:rPr lang="en-US" dirty="0"/>
              <a:t>vengeance.</a:t>
            </a:r>
          </a:p>
        </p:txBody>
      </p:sp>
      <p:pic>
        <p:nvPicPr>
          <p:cNvPr id="6" name="Picture 5" descr="A picture containing building, sign, stop, sitting&#10;&#10;Description automatically generated">
            <a:extLst>
              <a:ext uri="{FF2B5EF4-FFF2-40B4-BE49-F238E27FC236}">
                <a16:creationId xmlns:a16="http://schemas.microsoft.com/office/drawing/2014/main" id="{190C23E7-9B1F-FB4A-AECB-9E9FD72D4A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43400" y="3642360"/>
            <a:ext cx="4818888" cy="2295144"/>
          </a:xfrm>
          <a:prstGeom prst="rect">
            <a:avLst/>
          </a:prstGeom>
        </p:spPr>
      </p:pic>
    </p:spTree>
    <p:extLst>
      <p:ext uri="{BB962C8B-B14F-4D97-AF65-F5344CB8AC3E}">
        <p14:creationId xmlns:p14="http://schemas.microsoft.com/office/powerpoint/2010/main" val="26750648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838200"/>
            <a:ext cx="8229600" cy="990600"/>
          </a:xfrm>
        </p:spPr>
        <p:txBody>
          <a:bodyPr>
            <a:normAutofit/>
          </a:bodyPr>
          <a:lstStyle/>
          <a:p>
            <a:r>
              <a:rPr lang="en-US" dirty="0"/>
              <a:t>What Makes Something a Sin?</a:t>
            </a:r>
          </a:p>
        </p:txBody>
      </p:sp>
      <p:sp>
        <p:nvSpPr>
          <p:cNvPr id="3" name="Content Placeholder 2"/>
          <p:cNvSpPr>
            <a:spLocks noGrp="1"/>
          </p:cNvSpPr>
          <p:nvPr>
            <p:ph idx="1"/>
          </p:nvPr>
        </p:nvSpPr>
        <p:spPr>
          <a:xfrm>
            <a:off x="914400" y="1658428"/>
            <a:ext cx="7924800" cy="4495800"/>
          </a:xfrm>
        </p:spPr>
        <p:txBody>
          <a:bodyPr>
            <a:normAutofit/>
          </a:bodyPr>
          <a:lstStyle/>
          <a:p>
            <a:pPr marL="0" indent="0">
              <a:lnSpc>
                <a:spcPct val="124000"/>
              </a:lnSpc>
              <a:buNone/>
            </a:pPr>
            <a:r>
              <a:rPr lang="en-US" sz="2000" dirty="0"/>
              <a:t>Three elements determine whether</a:t>
            </a:r>
            <a:br>
              <a:rPr lang="en-US" sz="2000" dirty="0"/>
            </a:br>
            <a:r>
              <a:rPr lang="en-US" sz="2000" dirty="0"/>
              <a:t>something we do is a sin:</a:t>
            </a:r>
          </a:p>
          <a:p>
            <a:pPr marL="349250" indent="-349250">
              <a:lnSpc>
                <a:spcPct val="124000"/>
              </a:lnSpc>
              <a:buFont typeface="+mj-lt"/>
              <a:buAutoNum type="arabicPeriod"/>
            </a:pPr>
            <a:r>
              <a:rPr lang="en-US" sz="2000" dirty="0"/>
              <a:t>The </a:t>
            </a:r>
            <a:r>
              <a:rPr lang="en-US" sz="2000" b="1" dirty="0"/>
              <a:t>object</a:t>
            </a:r>
            <a:r>
              <a:rPr lang="en-US" sz="2000" dirty="0"/>
              <a:t> (specific</a:t>
            </a:r>
            <a:br>
              <a:rPr lang="en-US" sz="2000" dirty="0"/>
            </a:br>
            <a:r>
              <a:rPr lang="en-US" sz="2000" dirty="0"/>
              <a:t>thought word, or deed</a:t>
            </a:r>
            <a:br>
              <a:rPr lang="en-US" sz="2000" dirty="0"/>
            </a:br>
            <a:r>
              <a:rPr lang="en-US" sz="2000" dirty="0"/>
              <a:t>we are choosing)</a:t>
            </a:r>
          </a:p>
          <a:p>
            <a:pPr marL="349250" indent="-349250">
              <a:lnSpc>
                <a:spcPct val="124000"/>
              </a:lnSpc>
              <a:buFont typeface="+mj-lt"/>
              <a:buAutoNum type="arabicPeriod"/>
            </a:pPr>
            <a:r>
              <a:rPr lang="en-US" sz="2000" dirty="0"/>
              <a:t>Our </a:t>
            </a:r>
            <a:r>
              <a:rPr lang="en-US" sz="2000" b="1" dirty="0"/>
              <a:t>intention</a:t>
            </a:r>
            <a:r>
              <a:rPr lang="en-US" sz="2000" dirty="0"/>
              <a:t> (intended</a:t>
            </a:r>
            <a:br>
              <a:rPr lang="en-US" sz="2000" dirty="0"/>
            </a:br>
            <a:r>
              <a:rPr lang="en-US" sz="2000" dirty="0"/>
              <a:t>outcome or goal)</a:t>
            </a:r>
          </a:p>
          <a:p>
            <a:pPr marL="349250" indent="-349250">
              <a:lnSpc>
                <a:spcPct val="124000"/>
              </a:lnSpc>
              <a:buFont typeface="+mj-lt"/>
              <a:buAutoNum type="arabicPeriod"/>
            </a:pPr>
            <a:r>
              <a:rPr lang="en-US" sz="2000" dirty="0"/>
              <a:t>The </a:t>
            </a:r>
            <a:r>
              <a:rPr lang="en-US" sz="2000" b="1" dirty="0"/>
              <a:t>circumstances</a:t>
            </a:r>
            <a:endParaRPr lang="en-US" sz="2000" dirty="0"/>
          </a:p>
          <a:p>
            <a:pPr marL="0" indent="0">
              <a:lnSpc>
                <a:spcPct val="124000"/>
              </a:lnSpc>
              <a:buNone/>
            </a:pPr>
            <a:r>
              <a:rPr lang="en-US" sz="2000" dirty="0"/>
              <a:t>All three must be good for the thing we are doing to be good.</a:t>
            </a:r>
          </a:p>
        </p:txBody>
      </p:sp>
      <p:pic>
        <p:nvPicPr>
          <p:cNvPr id="6" name="Picture 5" descr="Text&#10;&#10;Description automatically generated">
            <a:extLst>
              <a:ext uri="{FF2B5EF4-FFF2-40B4-BE49-F238E27FC236}">
                <a16:creationId xmlns:a16="http://schemas.microsoft.com/office/drawing/2014/main" id="{C2427ECD-F979-8C49-B2C4-61D734D545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7200" y="2209800"/>
            <a:ext cx="3861816" cy="2574544"/>
          </a:xfrm>
          <a:prstGeom prst="rect">
            <a:avLst/>
          </a:prstGeom>
        </p:spPr>
      </p:pic>
    </p:spTree>
  </p:cSld>
  <p:clrMapOvr>
    <a:masterClrMapping/>
  </p:clrMapOvr>
</p:sld>
</file>

<file path=ppt/theme/theme1.xml><?xml version="1.0" encoding="utf-8"?>
<a:theme xmlns:a="http://schemas.openxmlformats.org/drawingml/2006/main" name="LIC Presentation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noFill/>
        <a:ln w="9525">
          <a:noFill/>
          <a:miter lim="800000"/>
          <a:headEnd/>
          <a:tailEnd/>
        </a:ln>
      </a:spPr>
      <a:bodyPr>
        <a:spAutoFit/>
      </a:bodyPr>
      <a:lstStyle>
        <a:defPPr>
          <a:defRPr sz="800" dirty="0">
            <a:solidFill>
              <a:schemeClr val="bg1">
                <a:lumMod val="65000"/>
              </a:schemeClr>
            </a:solidFill>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457</TotalTime>
  <Words>2053</Words>
  <Application>Microsoft Office PowerPoint</Application>
  <PresentationFormat>On-screen Show (4:3)</PresentationFormat>
  <Paragraphs>129</Paragraphs>
  <Slides>18</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18</vt:i4>
      </vt:variant>
    </vt:vector>
  </HeadingPairs>
  <TitlesOfParts>
    <vt:vector size="21" baseType="lpstr">
      <vt:lpstr>Arial</vt:lpstr>
      <vt:lpstr>Calibri</vt:lpstr>
      <vt:lpstr>LIC Presentation template</vt:lpstr>
      <vt:lpstr>Sin and  Its Consequences</vt:lpstr>
      <vt:lpstr>Is there really such a thing as sin?</vt:lpstr>
      <vt:lpstr>Definitions of Sin</vt:lpstr>
      <vt:lpstr>Sin in the Old Testament</vt:lpstr>
      <vt:lpstr>Sin in the New Testament</vt:lpstr>
      <vt:lpstr>Discuss: Sin in the Bible</vt:lpstr>
      <vt:lpstr>Consequences of Sin—Old Testament</vt:lpstr>
      <vt:lpstr>Consequences of Sin—New Testament</vt:lpstr>
      <vt:lpstr>What Makes Something a Sin?</vt:lpstr>
      <vt:lpstr>Discuss: Is It a Sin?</vt:lpstr>
      <vt:lpstr>What Can Change the Seriousness of a Sin?</vt:lpstr>
      <vt:lpstr>PowerPoint Presentation</vt:lpstr>
      <vt:lpstr>Discuss: Commission versus Omission</vt:lpstr>
      <vt:lpstr>Mortal and Venial Sin</vt:lpstr>
      <vt:lpstr>The Seven Deadly (Capital) Sins </vt:lpstr>
      <vt:lpstr>PowerPoint Presentation</vt:lpstr>
      <vt:lpstr>Social Sin</vt:lpstr>
      <vt:lpstr>Acknowledgments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Law of God</dc:title>
  <dc:creator>Brian Singer-Towns</dc:creator>
  <cp:lastModifiedBy>Becky Gochanour</cp:lastModifiedBy>
  <cp:revision>65</cp:revision>
  <dcterms:created xsi:type="dcterms:W3CDTF">2020-10-20T16:35:07Z</dcterms:created>
  <dcterms:modified xsi:type="dcterms:W3CDTF">2020-12-02T18:22:24Z</dcterms:modified>
</cp:coreProperties>
</file>